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15138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721" autoAdjust="0"/>
    <p:restoredTop sz="95520" autoAdjust="0"/>
  </p:normalViewPr>
  <p:slideViewPr>
    <p:cSldViewPr>
      <p:cViewPr>
        <p:scale>
          <a:sx n="75" d="100"/>
          <a:sy n="75" d="100"/>
        </p:scale>
        <p:origin x="-1914" y="-4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FACEF-729D-4F4D-B297-23394E096C2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2007-F7B8-4F0D-BC68-FF5B8D11EBC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D360-9288-4AC6-86A9-828C4863FB76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F4118-548A-4718-86AB-E60FCF62CF5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world1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7" name="Immagine 6" descr="backg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83545"/>
            <a:ext cx="9921552" cy="7014096"/>
          </a:xfrm>
          <a:prstGeom prst="rect">
            <a:avLst/>
          </a:prstGeom>
        </p:spPr>
      </p:pic>
      <p:sp>
        <p:nvSpPr>
          <p:cNvPr id="9" name="object 2"/>
          <p:cNvSpPr/>
          <p:nvPr userDrawn="1"/>
        </p:nvSpPr>
        <p:spPr>
          <a:xfrm>
            <a:off x="0" y="200992"/>
            <a:ext cx="9918000" cy="964283"/>
          </a:xfrm>
          <a:custGeom>
            <a:avLst/>
            <a:gdLst/>
            <a:ahLst/>
            <a:cxnLst/>
            <a:rect l="l" t="t" r="r" b="b"/>
            <a:pathLst>
              <a:path w="10692003" h="999070">
                <a:moveTo>
                  <a:pt x="0" y="0"/>
                </a:moveTo>
                <a:lnTo>
                  <a:pt x="0" y="999070"/>
                </a:lnTo>
                <a:lnTo>
                  <a:pt x="10692003" y="99907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backg-01_NO LOGO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8" name="object 2"/>
          <p:cNvSpPr/>
          <p:nvPr userDrawn="1"/>
        </p:nvSpPr>
        <p:spPr>
          <a:xfrm>
            <a:off x="0" y="200992"/>
            <a:ext cx="9906000" cy="964283"/>
          </a:xfrm>
          <a:custGeom>
            <a:avLst/>
            <a:gdLst/>
            <a:ahLst/>
            <a:cxnLst/>
            <a:rect l="l" t="t" r="r" b="b"/>
            <a:pathLst>
              <a:path w="10692003" h="999070">
                <a:moveTo>
                  <a:pt x="0" y="0"/>
                </a:moveTo>
                <a:lnTo>
                  <a:pt x="0" y="999070"/>
                </a:lnTo>
                <a:lnTo>
                  <a:pt x="10692003" y="99907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60F-99E0-4DA5-95A7-14014C28B1A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A3E6-DE06-4DDD-B8CE-9302CEE6CC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60F-99E0-4DA5-95A7-14014C28B1A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A3E6-DE06-4DDD-B8CE-9302CEE6CC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60F-99E0-4DA5-95A7-14014C28B1A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A3E6-DE06-4DDD-B8CE-9302CEE6CC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60F-99E0-4DA5-95A7-14014C28B1A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A3E6-DE06-4DDD-B8CE-9302CEE6CC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60F-99E0-4DA5-95A7-14014C28B1A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A3E6-DE06-4DDD-B8CE-9302CEE6CC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B60F-99E0-4DA5-95A7-14014C28B1A1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A3E6-DE06-4DDD-B8CE-9302CEE6CCF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bach.nguyen@cfo.vn" TargetMode="External"/><Relationship Id="rId3" Type="http://schemas.openxmlformats.org/officeDocument/2006/relationships/hyperlink" Target="mailto:Helmut.Schnabel@asecuris-asset.com" TargetMode="External"/><Relationship Id="rId7" Type="http://schemas.openxmlformats.org/officeDocument/2006/relationships/hyperlink" Target="mailto:juan_ortega@mcgraw-hill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hyperlink" Target="http://www.iafei.org/" TargetMode="External"/><Relationship Id="rId10" Type="http://schemas.openxmlformats.org/officeDocument/2006/relationships/hyperlink" Target="mailto:armand.angeli@orange.fr" TargetMode="External"/><Relationship Id="rId4" Type="http://schemas.openxmlformats.org/officeDocument/2006/relationships/hyperlink" Target="mailto:iafeiheadofsecretariat@yahoo.com" TargetMode="External"/><Relationship Id="rId9" Type="http://schemas.openxmlformats.org/officeDocument/2006/relationships/hyperlink" Target="mailto:hijikata@cfo.j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mailto:iafeiheadofsecretariat@yahoo.com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www.iafei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iafei.org/quarterly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485900" y="3886200"/>
            <a:ext cx="6934200" cy="17526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 descr="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985"/>
            <a:ext cx="9906000" cy="64644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02633" y="575155"/>
            <a:ext cx="7582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IAFEI: the worldwide voice of CFOs</a:t>
            </a:r>
          </a:p>
          <a:p>
            <a:r>
              <a:rPr lang="zh-CN" alt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国际财联：全球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CFO</a:t>
            </a:r>
            <a:r>
              <a:rPr lang="zh-CN" alt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的声音</a:t>
            </a:r>
            <a:endParaRPr lang="it-IT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464" y="353522"/>
            <a:ext cx="9777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ACTIVITIES OF IAFEI?</a:t>
            </a:r>
            <a:r>
              <a:rPr lang="zh-CN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开展活动</a:t>
            </a:r>
            <a:endParaRPr lang="it-IT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0"/>
          <p:cNvSpPr txBox="1"/>
          <p:nvPr/>
        </p:nvSpPr>
        <p:spPr>
          <a:xfrm>
            <a:off x="560512" y="1340768"/>
            <a:ext cx="8145264" cy="4619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185" dirty="0" smtClean="0">
                <a:solidFill>
                  <a:srgbClr val="F16522"/>
                </a:solidFill>
                <a:latin typeface="+mj-lt"/>
                <a:cs typeface="Myriad Pro"/>
              </a:rPr>
              <a:t>T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echnical</a:t>
            </a:r>
            <a:r>
              <a:rPr sz="2600" spc="-95" dirty="0" smtClean="0">
                <a:solidFill>
                  <a:srgbClr val="F16522"/>
                </a:solidFill>
                <a:latin typeface="+mj-lt"/>
                <a:cs typeface="Myriad Pro"/>
              </a:rPr>
              <a:t> </a:t>
            </a:r>
            <a:r>
              <a:rPr sz="2600" spc="-90" dirty="0" smtClean="0">
                <a:solidFill>
                  <a:srgbClr val="F16522"/>
                </a:solidFill>
                <a:latin typeface="+mj-lt"/>
                <a:cs typeface="Myriad Pro"/>
              </a:rPr>
              <a:t>W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or</a:t>
            </a:r>
            <a:r>
              <a:rPr sz="2600" spc="40" dirty="0" smtClean="0">
                <a:solidFill>
                  <a:srgbClr val="F16522"/>
                </a:solidFill>
                <a:latin typeface="+mj-lt"/>
                <a:cs typeface="Myriad Pro"/>
              </a:rPr>
              <a:t>k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ing </a:t>
            </a:r>
            <a:r>
              <a:rPr sz="2600" spc="-30" dirty="0" smtClean="0">
                <a:solidFill>
                  <a:srgbClr val="F16522"/>
                </a:solidFill>
                <a:latin typeface="+mj-lt"/>
                <a:cs typeface="Myriad Pro"/>
              </a:rPr>
              <a:t>C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ommit</a:t>
            </a:r>
            <a:r>
              <a:rPr sz="2600" spc="-20" dirty="0" smtClean="0">
                <a:solidFill>
                  <a:srgbClr val="F16522"/>
                </a:solidFill>
                <a:latin typeface="+mj-lt"/>
                <a:cs typeface="Myriad Pro"/>
              </a:rPr>
              <a:t>t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ees:</a:t>
            </a:r>
            <a:endParaRPr lang="en-US" sz="2600" spc="0" dirty="0" smtClean="0">
              <a:solidFill>
                <a:srgbClr val="F16522"/>
              </a:solidFill>
              <a:latin typeface="+mj-lt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2000" dirty="0" smtClean="0">
                <a:solidFill>
                  <a:srgbClr val="F16522"/>
                </a:solidFill>
                <a:latin typeface="+mj-lt"/>
                <a:cs typeface="Myriad Pro"/>
              </a:rPr>
              <a:t>四个专业委员会</a:t>
            </a:r>
            <a:endParaRPr sz="2000" dirty="0">
              <a:latin typeface="+mj-lt"/>
              <a:cs typeface="Myriad Pro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IFRS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ommit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3477895" indent="0">
              <a:lnSpc>
                <a:spcPct val="300000"/>
              </a:lnSpc>
            </a:pPr>
            <a:r>
              <a:rPr sz="23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ernational</a:t>
            </a:r>
            <a:r>
              <a:rPr sz="2300" spc="-9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ax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ommit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 </a:t>
            </a:r>
            <a:r>
              <a:rPr sz="23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ernational</a:t>
            </a:r>
            <a:r>
              <a:rPr sz="2300" spc="-9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0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easu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ommit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>
              <a:lnSpc>
                <a:spcPct val="100000"/>
              </a:lnSpc>
            </a:pPr>
            <a:r>
              <a:rPr sz="23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rnationa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Obse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va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M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anagemen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nt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ommit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sp>
        <p:nvSpPr>
          <p:cNvPr id="37" name="object 42"/>
          <p:cNvSpPr/>
          <p:nvPr/>
        </p:nvSpPr>
        <p:spPr>
          <a:xfrm>
            <a:off x="5745088" y="1455532"/>
            <a:ext cx="3884118" cy="348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8" name="Immagine 37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2204864"/>
            <a:ext cx="381000" cy="304800"/>
          </a:xfrm>
          <a:prstGeom prst="rect">
            <a:avLst/>
          </a:prstGeom>
        </p:spPr>
      </p:pic>
      <p:pic>
        <p:nvPicPr>
          <p:cNvPr id="39" name="Immagine 38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3068960"/>
            <a:ext cx="381000" cy="304800"/>
          </a:xfrm>
          <a:prstGeom prst="rect">
            <a:avLst/>
          </a:prstGeom>
        </p:spPr>
      </p:pic>
      <p:pic>
        <p:nvPicPr>
          <p:cNvPr id="40" name="Immagine 39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4149080"/>
            <a:ext cx="381000" cy="304800"/>
          </a:xfrm>
          <a:prstGeom prst="rect">
            <a:avLst/>
          </a:prstGeom>
        </p:spPr>
      </p:pic>
      <p:pic>
        <p:nvPicPr>
          <p:cNvPr id="41" name="Immagine 40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5373216"/>
            <a:ext cx="381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7257256" y="-27384"/>
            <a:ext cx="2583803" cy="249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 txBox="1"/>
          <p:nvPr/>
        </p:nvSpPr>
        <p:spPr>
          <a:xfrm>
            <a:off x="171492" y="1484784"/>
            <a:ext cx="10542148" cy="47525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15" dirty="0" smtClean="0">
                <a:solidFill>
                  <a:srgbClr val="F16522"/>
                </a:solidFill>
                <a:latin typeface="+mj-lt"/>
                <a:cs typeface="Myriad Pro"/>
              </a:rPr>
              <a:t>M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embers</a:t>
            </a:r>
            <a:r>
              <a:rPr lang="zh-CN" altLang="en-US"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会员条件</a:t>
            </a:r>
            <a:endParaRPr sz="2600" dirty="0">
              <a:latin typeface="+mj-lt"/>
              <a:cs typeface="Myriad Pro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769110" algn="just">
              <a:lnSpc>
                <a:spcPct val="100000"/>
              </a:lnSpc>
            </a:pPr>
            <a:r>
              <a:rPr sz="2300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nationa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institu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la</a:t>
            </a:r>
            <a:r>
              <a:rPr sz="2300" spc="-20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gel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ompose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financia</a:t>
            </a:r>
            <a:r>
              <a:rPr sz="2300" spc="-1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an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endParaRPr lang="it-IT" sz="2300" spc="-5" dirty="0" smtClean="0">
              <a:solidFill>
                <a:srgbClr val="58595B"/>
              </a:solidFill>
              <a:cs typeface="Myriad Pro"/>
            </a:endParaRPr>
          </a:p>
          <a:p>
            <a:pPr marL="12700" marR="1769110" algn="just">
              <a:lnSpc>
                <a:spcPct val="100000"/>
              </a:lnSpc>
            </a:pP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nt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ol e</a:t>
            </a:r>
            <a:r>
              <a:rPr sz="2300" spc="-35" dirty="0" smtClean="0">
                <a:solidFill>
                  <a:srgbClr val="58595B"/>
                </a:solidFill>
                <a:cs typeface="Myriad Pro"/>
              </a:rPr>
              <a:t>x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ecuti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leadin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g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busines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on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ern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wh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h</a:t>
            </a:r>
            <a:r>
              <a:rPr sz="2300" spc="-20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v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 a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ommo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in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est</a:t>
            </a:r>
            <a:r>
              <a:rPr lang="it-IT" sz="2300" dirty="0" smtClean="0">
                <a:cs typeface="Myriad Pro"/>
              </a:rPr>
              <a:t> 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th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echnique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financia</a:t>
            </a:r>
            <a:r>
              <a:rPr sz="2300" spc="-1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lang="it-IT"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management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,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financia</a:t>
            </a:r>
            <a:r>
              <a:rPr sz="2300" spc="-1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a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cc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ountin</a:t>
            </a:r>
            <a:r>
              <a:rPr sz="2300" spc="-35" dirty="0" smtClean="0">
                <a:solidFill>
                  <a:srgbClr val="58595B"/>
                </a:solidFill>
                <a:cs typeface="Myriad Pro"/>
              </a:rPr>
              <a:t>g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,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epo</a:t>
            </a:r>
            <a:r>
              <a:rPr sz="2300" spc="5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tin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g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an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in 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maintaining business en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erprises on a healt</a:t>
            </a:r>
            <a:r>
              <a:rPr sz="2300" spc="-30" dirty="0" smtClean="0">
                <a:solidFill>
                  <a:srgbClr val="58595B"/>
                </a:solidFill>
                <a:cs typeface="Myriad Pro"/>
              </a:rPr>
              <a:t>h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y basis in the fa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 of chan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g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ing business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onditions</a:t>
            </a:r>
            <a:r>
              <a:rPr lang="it-IT" sz="2300" spc="0" dirty="0" smtClean="0">
                <a:solidFill>
                  <a:srgbClr val="58595B"/>
                </a:solidFill>
                <a:cs typeface="Myriad Pro"/>
              </a:rPr>
              <a:t>.</a:t>
            </a:r>
            <a:endParaRPr sz="2300" dirty="0">
              <a:cs typeface="Myriad Pro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2300" dirty="0"/>
          </a:p>
          <a:p>
            <a:pPr>
              <a:lnSpc>
                <a:spcPts val="1000"/>
              </a:lnSpc>
            </a:pPr>
            <a:endParaRPr sz="2300" dirty="0"/>
          </a:p>
          <a:p>
            <a:pPr>
              <a:lnSpc>
                <a:spcPts val="1000"/>
              </a:lnSpc>
            </a:pPr>
            <a:endParaRPr sz="2300" dirty="0"/>
          </a:p>
          <a:p>
            <a:pPr marL="12700" marR="1858645" algn="just">
              <a:lnSpc>
                <a:spcPct val="100000"/>
              </a:lnSpc>
            </a:pPr>
            <a:r>
              <a:rPr sz="2300" spc="10" dirty="0" smtClean="0">
                <a:solidFill>
                  <a:srgbClr val="58595B"/>
                </a:solidFill>
                <a:cs typeface="Myriad Pro"/>
              </a:rPr>
              <a:t>M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embershi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p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i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suc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h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nationa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institu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shoul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b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ope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lang="it-IT" sz="2300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2300" spc="-35" dirty="0" smtClean="0">
                <a:solidFill>
                  <a:srgbClr val="58595B"/>
                </a:solidFill>
                <a:cs typeface="Myriad Pro"/>
              </a:rPr>
              <a:t>x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ecuti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es 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pe</a:t>
            </a:r>
            <a:r>
              <a:rPr sz="2300" spc="6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2300" spc="-3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orming the poli</a:t>
            </a:r>
            <a:r>
              <a:rPr sz="2300" spc="40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y setting fun</a:t>
            </a:r>
            <a:r>
              <a:rPr sz="2300" spc="2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tions of a </a:t>
            </a:r>
            <a:r>
              <a:rPr sz="2300" spc="-10" dirty="0" smtClean="0">
                <a:solidFill>
                  <a:srgbClr val="58595B"/>
                </a:solidFill>
                <a:cs typeface="Myriad Pro"/>
              </a:rPr>
              <a:t>financial e</a:t>
            </a:r>
            <a:r>
              <a:rPr sz="2300" spc="-35" dirty="0" smtClean="0">
                <a:solidFill>
                  <a:srgbClr val="58595B"/>
                </a:solidFill>
                <a:cs typeface="Myriad Pro"/>
              </a:rPr>
              <a:t>x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ecuti</a:t>
            </a:r>
            <a:r>
              <a:rPr sz="2300" spc="-25" dirty="0" smtClean="0">
                <a:solidFill>
                  <a:srgbClr val="58595B"/>
                </a:solidFill>
                <a:cs typeface="Myriad Pro"/>
              </a:rPr>
              <a:t>v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 in a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ompa</a:t>
            </a:r>
            <a:r>
              <a:rPr sz="2300" spc="-30" dirty="0" smtClean="0">
                <a:solidFill>
                  <a:srgbClr val="58595B"/>
                </a:solidFill>
                <a:cs typeface="Myriad Pro"/>
              </a:rPr>
              <a:t>n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rgbClr val="58595B"/>
                </a:solidFill>
                <a:cs typeface="Myriad Pro"/>
              </a:rPr>
              <a:t>sufficien</a:t>
            </a:r>
            <a:r>
              <a:rPr sz="2300" spc="-1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rgbClr val="58595B"/>
                </a:solidFill>
                <a:cs typeface="Myriad Pro"/>
              </a:rPr>
              <a:t> si</a:t>
            </a:r>
            <a:r>
              <a:rPr sz="2300" spc="-20" dirty="0" smtClean="0">
                <a:solidFill>
                  <a:srgbClr val="58595B"/>
                </a:solidFill>
                <a:cs typeface="Myriad Pro"/>
              </a:rPr>
              <a:t>z</a:t>
            </a:r>
            <a:r>
              <a:rPr sz="23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lang="it-IT" sz="2300" spc="0" dirty="0" smtClean="0">
                <a:solidFill>
                  <a:srgbClr val="58595B"/>
                </a:solidFill>
                <a:cs typeface="Myriad Pro"/>
              </a:rPr>
              <a:t>.</a:t>
            </a:r>
            <a:endParaRPr sz="2300" dirty="0">
              <a:cs typeface="Myriad Pro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8464" y="353522"/>
            <a:ext cx="872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CAN JOIN IAFEI?</a:t>
            </a:r>
            <a:r>
              <a:rPr lang="zh-CN" alt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加入条件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7257600" y="-27384"/>
            <a:ext cx="2584800" cy="24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 txBox="1"/>
          <p:nvPr/>
        </p:nvSpPr>
        <p:spPr>
          <a:xfrm>
            <a:off x="171500" y="1802852"/>
            <a:ext cx="9029972" cy="4002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20" dirty="0" smtClean="0">
                <a:solidFill>
                  <a:srgbClr val="F16522"/>
                </a:solidFill>
                <a:latin typeface="+mj-lt"/>
                <a:cs typeface="Myriad Pro"/>
              </a:rPr>
              <a:t>A</a:t>
            </a:r>
            <a:r>
              <a:rPr sz="2600" spc="-15" dirty="0" smtClean="0">
                <a:solidFill>
                  <a:srgbClr val="F16522"/>
                </a:solidFill>
                <a:latin typeface="+mj-lt"/>
                <a:cs typeface="Myriad Pro"/>
              </a:rPr>
              <a:t>ffilia</a:t>
            </a:r>
            <a:r>
              <a:rPr sz="2600" spc="-30" dirty="0" smtClean="0">
                <a:solidFill>
                  <a:srgbClr val="F16522"/>
                </a:solidFill>
                <a:latin typeface="+mj-lt"/>
                <a:cs typeface="Myriad Pro"/>
              </a:rPr>
              <a:t>t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es</a:t>
            </a:r>
            <a:r>
              <a:rPr lang="zh-CN" altLang="en-US"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准会员条件</a:t>
            </a:r>
            <a:endParaRPr sz="2600" dirty="0">
              <a:latin typeface="+mj-lt"/>
              <a:cs typeface="Myriad Pro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algn="just">
              <a:lnSpc>
                <a:spcPct val="100000"/>
              </a:lnSpc>
            </a:pPr>
            <a:r>
              <a:rPr sz="23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 a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ount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whe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the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nationa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institu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oup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of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1642110" indent="0" algn="just">
              <a:lnSpc>
                <a:spcPct val="100000"/>
              </a:lnSpc>
            </a:pP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financia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nt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300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ecuti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p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eviousl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describe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appl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affiliation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wit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h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IAFEI.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>
              <a:lnSpc>
                <a:spcPts val="750"/>
              </a:lnSpc>
              <a:spcBef>
                <a:spcPts val="10"/>
              </a:spcBef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12700" algn="just">
              <a:lnSpc>
                <a:spcPct val="100000"/>
              </a:lnSpc>
            </a:pPr>
            <a:r>
              <a:rPr sz="23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applicatio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cc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ep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affilia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entitle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pa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ticipa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IAFEI</a:t>
            </a:r>
            <a:r>
              <a:rPr sz="2300" spc="-17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’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tivitie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and m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nomina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esiden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wh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wil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b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th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Boa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Di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8464" y="353522"/>
            <a:ext cx="872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CAN JOIN IAFEI?</a:t>
            </a:r>
            <a:r>
              <a:rPr lang="zh-CN" alt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加入条件</a:t>
            </a:r>
            <a:endParaRPr lang="it-IT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200472" y="1268760"/>
            <a:ext cx="4104456" cy="5112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bject 2"/>
          <p:cNvSpPr/>
          <p:nvPr/>
        </p:nvSpPr>
        <p:spPr>
          <a:xfrm>
            <a:off x="7257600" y="-28800"/>
            <a:ext cx="2584800" cy="24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45"/>
          <p:cNvSpPr txBox="1">
            <a:spLocks noGrp="1"/>
          </p:cNvSpPr>
          <p:nvPr>
            <p:ph type="title"/>
          </p:nvPr>
        </p:nvSpPr>
        <p:spPr>
          <a:xfrm>
            <a:off x="316209" y="1340768"/>
            <a:ext cx="3916711" cy="411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 smtClean="0">
                <a:solidFill>
                  <a:srgbClr val="F16522"/>
                </a:solidFill>
                <a:cs typeface="Myriad Pro"/>
              </a:rPr>
              <a:t>A</a:t>
            </a:r>
            <a:r>
              <a:rPr sz="2000" spc="-30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2000" spc="-5" dirty="0" smtClean="0">
                <a:solidFill>
                  <a:srgbClr val="F16522"/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rgbClr val="F16522"/>
                </a:solidFill>
                <a:cs typeface="Myriad Pro"/>
              </a:rPr>
              <a:t>a</a:t>
            </a:r>
            <a:r>
              <a:rPr sz="2000" spc="-5" dirty="0" smtClean="0">
                <a:solidFill>
                  <a:srgbClr val="F16522"/>
                </a:solidFill>
                <a:cs typeface="Myriad Pro"/>
              </a:rPr>
              <a:t> </a:t>
            </a:r>
            <a:r>
              <a:rPr sz="2000" spc="-45" dirty="0" smtClean="0">
                <a:solidFill>
                  <a:srgbClr val="F16522"/>
                </a:solidFill>
                <a:cs typeface="Myriad Pro"/>
              </a:rPr>
              <a:t>P</a:t>
            </a:r>
            <a:r>
              <a:rPr sz="2000" spc="-30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2000" spc="-5" dirty="0" smtClean="0">
                <a:solidFill>
                  <a:srgbClr val="F16522"/>
                </a:solidFill>
                <a:cs typeface="Myriad Pro"/>
              </a:rPr>
              <a:t>esidents</a:t>
            </a:r>
            <a:r>
              <a:rPr lang="zh-CN" altLang="en-US" sz="2000" spc="-5" dirty="0" smtClean="0">
                <a:solidFill>
                  <a:srgbClr val="F16522"/>
                </a:solidFill>
                <a:cs typeface="Myriad Pro"/>
              </a:rPr>
              <a:t>地区主席</a:t>
            </a:r>
            <a:endParaRPr sz="2000" dirty="0">
              <a:cs typeface="Myriad Pro"/>
            </a:endParaRPr>
          </a:p>
        </p:txBody>
      </p:sp>
      <p:sp>
        <p:nvSpPr>
          <p:cNvPr id="13" name="object 47"/>
          <p:cNvSpPr txBox="1"/>
          <p:nvPr/>
        </p:nvSpPr>
        <p:spPr>
          <a:xfrm>
            <a:off x="4509170" y="2860129"/>
            <a:ext cx="5444490" cy="3305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16522"/>
                </a:solidFill>
                <a:cs typeface="Myriad Pro"/>
              </a:rPr>
              <a:t>E</a:t>
            </a:r>
            <a:r>
              <a:rPr sz="1600" b="1" spc="-40" dirty="0" smtClean="0">
                <a:solidFill>
                  <a:srgbClr val="F16522"/>
                </a:solidFill>
                <a:cs typeface="Myriad Pro"/>
              </a:rPr>
              <a:t>x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ecuti</a:t>
            </a:r>
            <a:r>
              <a:rPr sz="1600" b="1" spc="-30" dirty="0" smtClean="0">
                <a:solidFill>
                  <a:srgbClr val="F16522"/>
                </a:solidFill>
                <a:cs typeface="Myriad Pro"/>
              </a:rPr>
              <a:t>v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e Di</a:t>
            </a:r>
            <a:r>
              <a:rPr sz="1600" b="1" spc="-15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e</a:t>
            </a:r>
            <a:r>
              <a:rPr sz="1600" b="1" spc="25" dirty="0" smtClean="0">
                <a:solidFill>
                  <a:srgbClr val="F16522"/>
                </a:solidFill>
                <a:cs typeface="Myriad Pro"/>
              </a:rPr>
              <a:t>c</a:t>
            </a:r>
            <a:r>
              <a:rPr sz="1600" b="1" spc="-10" dirty="0" smtClean="0">
                <a:solidFill>
                  <a:srgbClr val="F16522"/>
                </a:solidFill>
                <a:cs typeface="Myriad Pro"/>
              </a:rPr>
              <a:t>t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or</a:t>
            </a:r>
            <a:r>
              <a:rPr lang="en-US" sz="1600" b="1" spc="0" dirty="0" smtClean="0">
                <a:solidFill>
                  <a:srgbClr val="F16522"/>
                </a:solidFill>
                <a:cs typeface="Myriad Pro"/>
              </a:rPr>
              <a:t>  </a:t>
            </a:r>
            <a:r>
              <a:rPr lang="zh-CN" altLang="en-US" sz="1600" b="1" spc="0" dirty="0" smtClean="0">
                <a:solidFill>
                  <a:srgbClr val="F16522"/>
                </a:solidFill>
                <a:cs typeface="Myriad Pro"/>
              </a:rPr>
              <a:t>国际财联执行理事</a:t>
            </a:r>
            <a:endParaRPr sz="1600" dirty="0"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58595B"/>
                </a:solidFill>
                <a:cs typeface="Myriad Pro"/>
              </a:rPr>
              <a:t>Helmut </a:t>
            </a:r>
            <a:r>
              <a:rPr lang="en-US" sz="1600" spc="10" dirty="0" smtClean="0">
                <a:solidFill>
                  <a:srgbClr val="58595B"/>
                </a:solidFill>
                <a:cs typeface="Myriad Pro"/>
              </a:rPr>
              <a:t>SCHNABEL</a:t>
            </a:r>
            <a:endParaRPr sz="1600" dirty="0"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58595B"/>
                </a:solidFill>
                <a:cs typeface="Myriad Pro"/>
                <a:hlinkClick r:id="rId3"/>
              </a:rPr>
              <a:t>Email: Helmut.</a:t>
            </a:r>
            <a:r>
              <a:rPr sz="1600" spc="10" dirty="0" smtClean="0">
                <a:solidFill>
                  <a:srgbClr val="58595B"/>
                </a:solidFill>
                <a:cs typeface="Myriad Pro"/>
                <a:hlinkClick r:id="rId3"/>
              </a:rPr>
              <a:t>S</a:t>
            </a:r>
            <a:r>
              <a:rPr sz="1600" spc="0" dirty="0" smtClean="0">
                <a:solidFill>
                  <a:srgbClr val="58595B"/>
                </a:solidFill>
                <a:cs typeface="Myriad Pro"/>
                <a:hlinkClick r:id="rId3"/>
              </a:rPr>
              <a:t>chnabel@asecuris-asset.</a:t>
            </a:r>
            <a:r>
              <a:rPr sz="1600" spc="-15" dirty="0" smtClean="0">
                <a:solidFill>
                  <a:srgbClr val="58595B"/>
                </a:solidFill>
                <a:cs typeface="Myriad Pro"/>
                <a:hlinkClick r:id="rId3"/>
              </a:rPr>
              <a:t>c</a:t>
            </a:r>
            <a:r>
              <a:rPr sz="1600" spc="0" dirty="0" smtClean="0">
                <a:solidFill>
                  <a:srgbClr val="58595B"/>
                </a:solidFill>
                <a:cs typeface="Myriad Pro"/>
                <a:hlinkClick r:id="rId3"/>
              </a:rPr>
              <a:t>om</a:t>
            </a:r>
            <a:endParaRPr sz="1600" dirty="0">
              <a:cs typeface="Myriad Pro"/>
            </a:endParaRPr>
          </a:p>
          <a:p>
            <a:pPr marL="12700">
              <a:lnSpc>
                <a:spcPct val="100000"/>
              </a:lnSpc>
              <a:tabLst>
                <a:tab pos="2595880" algn="l"/>
              </a:tabLst>
            </a:pPr>
            <a:r>
              <a:rPr sz="1600" spc="-13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1600" spc="-2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. n</a:t>
            </a:r>
            <a:r>
              <a:rPr sz="1600" spc="-45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.: +49 69 7707 6606	</a:t>
            </a:r>
            <a:r>
              <a:rPr sz="1600" spc="-85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ax: +49 69 3535 1512</a:t>
            </a:r>
            <a:endParaRPr sz="1600" dirty="0">
              <a:cs typeface="Myriad Pro"/>
            </a:endParaRPr>
          </a:p>
          <a:p>
            <a:pPr>
              <a:lnSpc>
                <a:spcPts val="1000"/>
              </a:lnSpc>
            </a:pPr>
            <a:endParaRPr sz="1600" dirty="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600" dirty="0"/>
          </a:p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16522"/>
                </a:solidFill>
                <a:cs typeface="Myriad Pro"/>
              </a:rPr>
              <a:t>IAFEI </a:t>
            </a:r>
            <a:r>
              <a:rPr sz="1600" b="1" spc="10" dirty="0" smtClean="0">
                <a:solidFill>
                  <a:srgbClr val="F16522"/>
                </a:solidFill>
                <a:cs typeface="Myriad Pro"/>
              </a:rPr>
              <a:t>S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ec</a:t>
            </a:r>
            <a:r>
              <a:rPr sz="1600" b="1" spc="-15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etari</a:t>
            </a:r>
            <a:r>
              <a:rPr sz="1600" b="1" spc="-15" dirty="0" smtClean="0">
                <a:solidFill>
                  <a:srgbClr val="F16522"/>
                </a:solidFill>
                <a:cs typeface="Myriad Pro"/>
              </a:rPr>
              <a:t>a</a:t>
            </a:r>
            <a:r>
              <a:rPr sz="1600" b="1" spc="0" dirty="0" smtClean="0">
                <a:solidFill>
                  <a:srgbClr val="F16522"/>
                </a:solidFill>
                <a:cs typeface="Myriad Pro"/>
              </a:rPr>
              <a:t>t</a:t>
            </a:r>
            <a:r>
              <a:rPr lang="en-US" sz="1600" b="1" spc="0" dirty="0" smtClean="0">
                <a:solidFill>
                  <a:srgbClr val="F16522"/>
                </a:solidFill>
                <a:cs typeface="Myriad Pro"/>
              </a:rPr>
              <a:t> </a:t>
            </a:r>
            <a:r>
              <a:rPr lang="zh-CN" altLang="en-US" sz="1600" b="1" spc="0" dirty="0" smtClean="0">
                <a:solidFill>
                  <a:srgbClr val="F16522"/>
                </a:solidFill>
                <a:cs typeface="Myriad Pro"/>
              </a:rPr>
              <a:t>国际财联秘书处</a:t>
            </a:r>
            <a:endParaRPr sz="1600" dirty="0"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58595B"/>
                </a:solidFill>
                <a:cs typeface="Myriad Pro"/>
              </a:rPr>
              <a:t>1003 10th </a:t>
            </a:r>
            <a:r>
              <a:rPr sz="1600" spc="-35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loo</a:t>
            </a:r>
            <a:r>
              <a:rPr sz="1600" spc="-100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, </a:t>
            </a:r>
            <a:r>
              <a:rPr sz="1600" spc="-50" dirty="0" smtClean="0">
                <a:solidFill>
                  <a:srgbClr val="58595B"/>
                </a:solidFill>
                <a:cs typeface="Myriad Pro"/>
              </a:rPr>
              <a:t>P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asong</a:t>
            </a:r>
            <a:r>
              <a:rPr sz="1600" spc="-7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600" spc="-12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amo</a:t>
            </a:r>
            <a:r>
              <a:rPr sz="1600" spc="-7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600" spc="-13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600" spc="-15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1600" spc="-20" dirty="0" smtClean="0">
                <a:solidFill>
                  <a:srgbClr val="58595B"/>
                </a:solidFill>
                <a:cs typeface="Myriad Pro"/>
              </a:rPr>
              <a:t>w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er</a:t>
            </a:r>
            <a:endParaRPr sz="1600" dirty="0">
              <a:cs typeface="Myriad Pro"/>
            </a:endParaRPr>
          </a:p>
          <a:p>
            <a:pPr marL="12700" marR="12700">
              <a:lnSpc>
                <a:spcPct val="100000"/>
              </a:lnSpc>
            </a:pPr>
            <a:r>
              <a:rPr sz="1600" dirty="0" smtClean="0">
                <a:solidFill>
                  <a:srgbClr val="58595B"/>
                </a:solidFill>
                <a:cs typeface="Myriad Pro"/>
              </a:rPr>
              <a:t>2210 Don Chino Ro</a:t>
            </a:r>
            <a:r>
              <a:rPr sz="1600" spc="-15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es </a:t>
            </a:r>
            <a:r>
              <a:rPr sz="1600" spc="-40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1600" spc="-20" dirty="0" smtClean="0">
                <a:solidFill>
                  <a:srgbClr val="58595B"/>
                </a:solidFill>
                <a:cs typeface="Myriad Pro"/>
              </a:rPr>
              <a:t>v</a:t>
            </a:r>
            <a:r>
              <a:rPr sz="1600" spc="-25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., </a:t>
            </a:r>
            <a:r>
              <a:rPr sz="1600" spc="10" dirty="0" smtClean="0">
                <a:solidFill>
                  <a:srgbClr val="58595B"/>
                </a:solidFill>
                <a:cs typeface="Myriad Pro"/>
              </a:rPr>
              <a:t>M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1600" spc="30" dirty="0" smtClean="0">
                <a:solidFill>
                  <a:srgbClr val="58595B"/>
                </a:solidFill>
                <a:cs typeface="Myriad Pro"/>
              </a:rPr>
              <a:t>k</a:t>
            </a:r>
            <a:r>
              <a:rPr sz="1600" spc="-10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ti Ci</a:t>
            </a:r>
            <a:r>
              <a:rPr sz="1600" spc="1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y 1231, Philippines 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Hea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d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 o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600" spc="10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ec</a:t>
            </a:r>
            <a:r>
              <a:rPr sz="1600" spc="-20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etaria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-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600" spc="-5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yn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n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lang="en-US" sz="1600" spc="-5" dirty="0" smtClean="0">
                <a:solidFill>
                  <a:srgbClr val="58595B"/>
                </a:solidFill>
                <a:cs typeface="Myriad Pro"/>
              </a:rPr>
              <a:t>ANGELES</a:t>
            </a:r>
            <a:endParaRPr sz="1600" dirty="0">
              <a:cs typeface="Myriad Pro"/>
            </a:endParaRPr>
          </a:p>
          <a:p>
            <a:pPr marL="12700" marR="1530985">
              <a:lnSpc>
                <a:spcPct val="100000"/>
              </a:lnSpc>
            </a:pPr>
            <a:r>
              <a:rPr sz="1600" spc="-5" dirty="0" smtClean="0">
                <a:solidFill>
                  <a:srgbClr val="58595B"/>
                </a:solidFill>
                <a:cs typeface="Myriad Pro"/>
              </a:rPr>
              <a:t>Email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:</a:t>
            </a:r>
            <a:r>
              <a:rPr sz="1600" spc="-5" dirty="0" smtClean="0">
                <a:solidFill>
                  <a:srgbClr val="58595B"/>
                </a:solidFill>
                <a:cs typeface="Myriad Pro"/>
                <a:hlinkClick r:id="rId4"/>
              </a:rPr>
              <a:t> ia</a:t>
            </a:r>
            <a:r>
              <a:rPr sz="1600" spc="-25" dirty="0" smtClean="0">
                <a:solidFill>
                  <a:srgbClr val="58595B"/>
                </a:solidFill>
                <a:cs typeface="Myriad Pro"/>
                <a:hlinkClick r:id="rId4"/>
              </a:rPr>
              <a:t>f</a:t>
            </a:r>
            <a:r>
              <a:rPr sz="1600" spc="-5" dirty="0" smtClean="0">
                <a:solidFill>
                  <a:srgbClr val="58595B"/>
                </a:solidFill>
                <a:cs typeface="Myriad Pro"/>
                <a:hlinkClick r:id="rId4"/>
              </a:rPr>
              <a:t>eiheado</a:t>
            </a:r>
            <a:r>
              <a:rPr sz="1600" spc="-20" dirty="0" smtClean="0">
                <a:solidFill>
                  <a:srgbClr val="58595B"/>
                </a:solidFill>
                <a:cs typeface="Myriad Pro"/>
                <a:hlinkClick r:id="rId4"/>
              </a:rPr>
              <a:t>f</a:t>
            </a:r>
            <a:r>
              <a:rPr sz="1600" spc="-5" dirty="0" smtClean="0">
                <a:solidFill>
                  <a:srgbClr val="58595B"/>
                </a:solidFill>
                <a:cs typeface="Myriad Pro"/>
                <a:hlinkClick r:id="rId4"/>
              </a:rPr>
              <a:t>sec</a:t>
            </a:r>
            <a:r>
              <a:rPr sz="1600" spc="-20" dirty="0" smtClean="0">
                <a:solidFill>
                  <a:srgbClr val="58595B"/>
                </a:solidFill>
                <a:cs typeface="Myriad Pro"/>
                <a:hlinkClick r:id="rId4"/>
              </a:rPr>
              <a:t>r</a:t>
            </a:r>
            <a:r>
              <a:rPr sz="1600" spc="-5" dirty="0" smtClean="0">
                <a:solidFill>
                  <a:srgbClr val="58595B"/>
                </a:solidFill>
                <a:cs typeface="Myriad Pro"/>
                <a:hlinkClick r:id="rId4"/>
              </a:rPr>
              <a:t>etariat@yaho</a:t>
            </a:r>
            <a:r>
              <a:rPr sz="1600" spc="-45" dirty="0" smtClean="0">
                <a:solidFill>
                  <a:srgbClr val="58595B"/>
                </a:solidFill>
                <a:cs typeface="Myriad Pro"/>
                <a:hlinkClick r:id="rId4"/>
              </a:rPr>
              <a:t>o</a:t>
            </a:r>
            <a:r>
              <a:rPr sz="1600" spc="-5" dirty="0" smtClean="0">
                <a:solidFill>
                  <a:srgbClr val="58595B"/>
                </a:solidFill>
                <a:cs typeface="Myriad Pro"/>
                <a:hlinkClick r:id="rId4"/>
              </a:rPr>
              <a:t>.</a:t>
            </a:r>
            <a:r>
              <a:rPr sz="1600" spc="-15" dirty="0" smtClean="0">
                <a:solidFill>
                  <a:srgbClr val="58595B"/>
                </a:solidFill>
                <a:cs typeface="Myriad Pro"/>
                <a:hlinkClick r:id="rId4"/>
              </a:rPr>
              <a:t>c</a:t>
            </a:r>
            <a:r>
              <a:rPr sz="1600" spc="-5" dirty="0" smtClean="0">
                <a:solidFill>
                  <a:srgbClr val="58595B"/>
                </a:solidFill>
                <a:cs typeface="Myriad Pro"/>
                <a:hlinkClick r:id="rId4"/>
              </a:rPr>
              <a:t>om</a:t>
            </a:r>
            <a:r>
              <a:rPr sz="1600" spc="-5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600" spc="-13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1600" spc="-20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. n</a:t>
            </a:r>
            <a:r>
              <a:rPr sz="1600" spc="-45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1600" spc="0" dirty="0" smtClean="0">
                <a:solidFill>
                  <a:srgbClr val="58595B"/>
                </a:solidFill>
                <a:cs typeface="Myriad Pro"/>
              </a:rPr>
              <a:t>.: +632 728 0315</a:t>
            </a:r>
            <a:endParaRPr sz="1600" dirty="0"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600" b="1" spc="30" dirty="0" smtClean="0">
                <a:solidFill>
                  <a:srgbClr val="58595B"/>
                </a:solidFill>
                <a:cs typeface="Myriad Pro"/>
                <a:hlinkClick r:id="rId5"/>
              </a:rPr>
              <a:t>ww</a:t>
            </a:r>
            <a:r>
              <a:rPr sz="1600" b="1" spc="-90" dirty="0" smtClean="0">
                <a:solidFill>
                  <a:srgbClr val="58595B"/>
                </a:solidFill>
                <a:cs typeface="Myriad Pro"/>
                <a:hlinkClick r:id="rId5"/>
              </a:rPr>
              <a:t>w</a:t>
            </a:r>
            <a:r>
              <a:rPr sz="1600" b="1" spc="0" dirty="0" smtClean="0">
                <a:solidFill>
                  <a:srgbClr val="58595B"/>
                </a:solidFill>
                <a:cs typeface="Myriad Pro"/>
                <a:hlinkClick r:id="rId5"/>
              </a:rPr>
              <a:t>.ia</a:t>
            </a:r>
            <a:r>
              <a:rPr sz="1600" b="1" spc="-20" dirty="0" smtClean="0">
                <a:solidFill>
                  <a:srgbClr val="58595B"/>
                </a:solidFill>
                <a:cs typeface="Myriad Pro"/>
                <a:hlinkClick r:id="rId5"/>
              </a:rPr>
              <a:t>f</a:t>
            </a:r>
            <a:r>
              <a:rPr sz="1600" b="1" spc="0" dirty="0" smtClean="0">
                <a:solidFill>
                  <a:srgbClr val="58595B"/>
                </a:solidFill>
                <a:cs typeface="Myriad Pro"/>
                <a:hlinkClick r:id="rId5"/>
              </a:rPr>
              <a:t>ei.o</a:t>
            </a:r>
            <a:r>
              <a:rPr sz="1600" b="1" spc="-15" dirty="0" smtClean="0">
                <a:solidFill>
                  <a:srgbClr val="58595B"/>
                </a:solidFill>
                <a:cs typeface="Myriad Pro"/>
                <a:hlinkClick r:id="rId5"/>
              </a:rPr>
              <a:t>r</a:t>
            </a:r>
            <a:r>
              <a:rPr sz="1600" b="1" spc="0" dirty="0" smtClean="0">
                <a:solidFill>
                  <a:srgbClr val="58595B"/>
                </a:solidFill>
                <a:cs typeface="Myriad Pro"/>
                <a:hlinkClick r:id="rId5"/>
              </a:rPr>
              <a:t>g</a:t>
            </a:r>
            <a:endParaRPr sz="1600" dirty="0">
              <a:cs typeface="Myriad Pro"/>
            </a:endParaRPr>
          </a:p>
        </p:txBody>
      </p:sp>
      <p:sp>
        <p:nvSpPr>
          <p:cNvPr id="15" name="object 49"/>
          <p:cNvSpPr/>
          <p:nvPr/>
        </p:nvSpPr>
        <p:spPr>
          <a:xfrm>
            <a:off x="7860931" y="6921906"/>
            <a:ext cx="808634" cy="22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CasellaDiTesto 16"/>
          <p:cNvSpPr txBox="1"/>
          <p:nvPr/>
        </p:nvSpPr>
        <p:spPr>
          <a:xfrm>
            <a:off x="128464" y="353522"/>
            <a:ext cx="872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TO JOIN IAFEI?</a:t>
            </a:r>
            <a:r>
              <a:rPr lang="zh-CN" alt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怎样加入国际财联</a:t>
            </a:r>
            <a:endParaRPr lang="it-IT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46"/>
          <p:cNvSpPr txBox="1">
            <a:spLocks/>
          </p:cNvSpPr>
          <p:nvPr/>
        </p:nvSpPr>
        <p:spPr>
          <a:xfrm>
            <a:off x="316208" y="1959184"/>
            <a:ext cx="3922411" cy="4350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A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mericas </a:t>
            </a:r>
            <a:r>
              <a:rPr lang="zh-CN" altLang="en-US" sz="1600" b="1" dirty="0" smtClean="0">
                <a:solidFill>
                  <a:srgbClr val="F16522"/>
                </a:solidFill>
                <a:cs typeface="Myriad Pro"/>
              </a:rPr>
              <a:t>美洲地区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Myriad Pro"/>
            </a:endParaRPr>
          </a:p>
          <a:p>
            <a:pPr marL="12700" marR="12700" lvl="0" indent="-34290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Juan ALFREDO ORTEGA (IMEF–</a:t>
            </a:r>
            <a:r>
              <a:rPr kumimoji="0" lang="it-IT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M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exi</a:t>
            </a:r>
            <a:r>
              <a:rPr kumimoji="0" lang="it-IT" sz="16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c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o)  </a:t>
            </a:r>
          </a:p>
          <a:p>
            <a:pPr marL="12700" marR="12700" lvl="0" indent="-342900"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Email</a:t>
            </a:r>
            <a:r>
              <a:rPr lang="it-IT" sz="1600" dirty="0" smtClean="0">
                <a:solidFill>
                  <a:srgbClr val="58595B"/>
                </a:solidFill>
                <a:cs typeface="Myriad Pro"/>
              </a:rPr>
              <a:t>: </a:t>
            </a:r>
            <a:r>
              <a:rPr lang="it-IT" sz="1600" dirty="0" smtClean="0">
                <a:solidFill>
                  <a:srgbClr val="58595B"/>
                </a:solidFill>
                <a:cs typeface="Myriad Pro"/>
                <a:hlinkClick r:id="rId7"/>
              </a:rPr>
              <a:t>juan_ortega@mcgraw-hill.com</a:t>
            </a:r>
            <a:endParaRPr lang="it-IT" sz="1600" dirty="0" smtClean="0">
              <a:solidFill>
                <a:srgbClr val="58595B"/>
              </a:solidFill>
              <a:cs typeface="Myriad Pro"/>
            </a:endParaRPr>
          </a:p>
          <a:p>
            <a:pPr marL="12700" marR="12700" lvl="0" indent="-342900">
              <a:defRPr/>
            </a:pP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Phone</a:t>
            </a:r>
            <a:r>
              <a:rPr lang="it-IT" sz="1600" dirty="0" smtClean="0">
                <a:solidFill>
                  <a:srgbClr val="58595B"/>
                </a:solidFill>
                <a:cs typeface="Myriad Pro"/>
              </a:rPr>
              <a:t>: +52 (55) 1500 51.00  x4471</a:t>
            </a:r>
          </a:p>
          <a:p>
            <a:pPr marL="12700" marR="12700" lvl="0" indent="-342900">
              <a:defRPr/>
            </a:pPr>
            <a:r>
              <a:rPr lang="it-IT" sz="1600" dirty="0" smtClean="0">
                <a:solidFill>
                  <a:srgbClr val="58595B"/>
                </a:solidFill>
                <a:cs typeface="Myriad Pro"/>
              </a:rPr>
              <a:t>Dir. +52 (55) 5081.4471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100"/>
              </a:lnSpc>
              <a:spcBef>
                <a:spcPts val="6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Asia </a:t>
            </a:r>
            <a:r>
              <a:rPr kumimoji="0" lang="zh-CN" altLang="en-US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亚洲地区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Myriad Pro"/>
            </a:endParaRPr>
          </a:p>
          <a:p>
            <a:pPr marL="12700" marR="294640" lvl="0" indent="-342900">
              <a:spcBef>
                <a:spcPct val="20000"/>
              </a:spcBef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Yoshiyuki HIJIKATA</a:t>
            </a:r>
            <a:r>
              <a:rPr kumimoji="0" lang="it-IT" sz="1600" b="0" i="0" u="none" strike="noStrike" kern="1200" cap="none" spc="9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(JA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CFO-Japan)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  <a:hlinkClick r:id="rId8"/>
              </a:rPr>
              <a:t> Email: </a:t>
            </a:r>
            <a:r>
              <a:rPr lang="it-IT" sz="1600" dirty="0" smtClean="0">
                <a:solidFill>
                  <a:srgbClr val="58595B"/>
                </a:solidFill>
                <a:cs typeface="Myriad Pro"/>
                <a:hlinkClick r:id="rId9"/>
              </a:rPr>
              <a:t>hijikata@cfo.jp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Myriad Pro"/>
            </a:endParaRPr>
          </a:p>
          <a:p>
            <a:pPr marL="12700" lvl="0" indent="-342900">
              <a:defRPr/>
            </a:pP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Phone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: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+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 </a:t>
            </a:r>
            <a:r>
              <a:rPr lang="it-IT" sz="1600" spc="-5" dirty="0" smtClean="0">
                <a:solidFill>
                  <a:srgbClr val="58595B"/>
                </a:solidFill>
                <a:cs typeface="Myriad Pro"/>
              </a:rPr>
              <a:t>81‐3‐3556‐0931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Myriad Pro"/>
            </a:endParaRPr>
          </a:p>
          <a:p>
            <a:pPr marL="12700" lvl="0" indent="-342900">
              <a:defRPr/>
            </a:pPr>
            <a:r>
              <a:rPr kumimoji="0" lang="it-IT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M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obile: </a:t>
            </a:r>
            <a:r>
              <a:rPr lang="it-IT" sz="1600" dirty="0" smtClean="0">
                <a:solidFill>
                  <a:srgbClr val="58595B"/>
                </a:solidFill>
                <a:cs typeface="Myriad Pro"/>
              </a:rPr>
              <a:t>+ 81‐90‐6501‐5093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Myriad Pro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1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2700" marR="716915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E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u</a:t>
            </a:r>
            <a:r>
              <a:rPr kumimoji="0" lang="it-IT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r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op</a:t>
            </a:r>
            <a:r>
              <a:rPr kumimoji="0" lang="it-IT" sz="1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e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, </a:t>
            </a:r>
            <a:r>
              <a:rPr kumimoji="0" lang="it-IT" sz="1600" b="1" i="0" u="none" strike="noStrike" kern="1200" cap="none" spc="1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M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iddle East &amp; </a:t>
            </a:r>
            <a:r>
              <a:rPr kumimoji="0" lang="it-IT" sz="16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A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6522"/>
                </a:solidFill>
                <a:effectLst/>
                <a:uLnTx/>
                <a:uFillTx/>
                <a:ea typeface="+mn-ea"/>
                <a:cs typeface="Myriad Pro"/>
              </a:rPr>
              <a:t>frica </a:t>
            </a:r>
          </a:p>
          <a:p>
            <a:pPr marL="12700" marR="716915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b="1" dirty="0" smtClean="0">
                <a:solidFill>
                  <a:srgbClr val="F16522"/>
                </a:solidFill>
                <a:cs typeface="Myriad Pro"/>
              </a:rPr>
              <a:t>欧洲、中东及非洲地区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F16522"/>
              </a:solidFill>
              <a:effectLst/>
              <a:uLnTx/>
              <a:uFillTx/>
              <a:ea typeface="+mn-ea"/>
              <a:cs typeface="Myriad Pro"/>
            </a:endParaRPr>
          </a:p>
          <a:p>
            <a:pPr marL="12700" marR="716915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Arman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d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 ANGELI (DF</a:t>
            </a:r>
            <a:r>
              <a:rPr kumimoji="0" lang="it-IT" sz="16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C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G-</a:t>
            </a:r>
            <a:r>
              <a:rPr kumimoji="0" lang="it-IT" sz="1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F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ran</a:t>
            </a:r>
            <a:r>
              <a:rPr kumimoji="0" lang="it-IT" sz="16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c</a:t>
            </a:r>
            <a:r>
              <a:rPr kumimoji="0" lang="it-IT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e)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  <a:hlinkClick r:id="rId10"/>
              </a:rPr>
              <a:t>Email: arman</a:t>
            </a:r>
            <a:r>
              <a:rPr kumimoji="0" lang="it-IT" sz="16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  <a:hlinkClick r:id="rId10"/>
              </a:rPr>
              <a:t>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  <a:hlinkClick r:id="rId10"/>
              </a:rPr>
              <a:t>.angeli@orang</a:t>
            </a:r>
            <a:r>
              <a:rPr kumimoji="0" lang="it-IT" sz="16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  <a:hlinkClick r:id="rId10"/>
              </a:rPr>
              <a:t>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  <a:hlinkClick r:id="rId10"/>
              </a:rPr>
              <a:t>.fr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 </a:t>
            </a:r>
            <a:r>
              <a:rPr kumimoji="0" lang="it-IT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M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Myriad Pro"/>
              </a:rPr>
              <a:t>obile: +33 6 0984 3969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56"/>
          <p:cNvSpPr txBox="1"/>
          <p:nvPr/>
        </p:nvSpPr>
        <p:spPr>
          <a:xfrm>
            <a:off x="2648744" y="827053"/>
            <a:ext cx="2812415" cy="412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http://</a:t>
            </a:r>
            <a:r>
              <a:rPr sz="2200" spc="30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ww</a:t>
            </a:r>
            <a:r>
              <a:rPr sz="2200" spc="-105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w</a:t>
            </a:r>
            <a:r>
              <a:rPr sz="2200" spc="-5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.ia</a:t>
            </a:r>
            <a:r>
              <a:rPr sz="2200" spc="-35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f</a:t>
            </a:r>
            <a:r>
              <a:rPr sz="2200" spc="-5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ei.o</a:t>
            </a:r>
            <a:r>
              <a:rPr sz="2200" spc="-25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r</a:t>
            </a:r>
            <a:r>
              <a:rPr sz="2200" spc="0" dirty="0" smtClean="0">
                <a:solidFill>
                  <a:srgbClr val="F16522"/>
                </a:solidFill>
                <a:latin typeface="Myriad Pro"/>
                <a:cs typeface="Myriad Pro"/>
                <a:hlinkClick r:id="rId2"/>
              </a:rPr>
              <a:t>g</a:t>
            </a:r>
            <a:endParaRPr sz="2200" dirty="0">
              <a:latin typeface="Myriad Pro"/>
              <a:cs typeface="Myriad Pro"/>
            </a:endParaRPr>
          </a:p>
        </p:txBody>
      </p:sp>
      <p:sp>
        <p:nvSpPr>
          <p:cNvPr id="49" name="object 57"/>
          <p:cNvSpPr txBox="1"/>
          <p:nvPr/>
        </p:nvSpPr>
        <p:spPr>
          <a:xfrm>
            <a:off x="7310454" y="2708920"/>
            <a:ext cx="2521585" cy="2160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1150" b="1" dirty="0" smtClean="0">
                <a:solidFill>
                  <a:srgbClr val="F16522"/>
                </a:solidFill>
                <a:cs typeface="Myriad Pro"/>
              </a:rPr>
              <a:t>IAFEI </a:t>
            </a:r>
            <a:r>
              <a:rPr sz="1150" b="1" spc="5" dirty="0" smtClean="0">
                <a:solidFill>
                  <a:srgbClr val="F16522"/>
                </a:solidFill>
                <a:cs typeface="Myriad Pro"/>
              </a:rPr>
              <a:t>S</a:t>
            </a:r>
            <a:r>
              <a:rPr sz="1150" b="1" spc="0" dirty="0" smtClean="0">
                <a:solidFill>
                  <a:srgbClr val="F16522"/>
                </a:solidFill>
                <a:cs typeface="Myriad Pro"/>
              </a:rPr>
              <a:t>ec</a:t>
            </a:r>
            <a:r>
              <a:rPr sz="1150" b="1" spc="-10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1150" b="1" spc="0" dirty="0" smtClean="0">
                <a:solidFill>
                  <a:srgbClr val="F16522"/>
                </a:solidFill>
                <a:cs typeface="Myriad Pro"/>
              </a:rPr>
              <a:t>etari</a:t>
            </a:r>
            <a:r>
              <a:rPr sz="1150" b="1" spc="-10" dirty="0" smtClean="0">
                <a:solidFill>
                  <a:srgbClr val="F16522"/>
                </a:solidFill>
                <a:cs typeface="Myriad Pro"/>
              </a:rPr>
              <a:t>a</a:t>
            </a:r>
            <a:r>
              <a:rPr sz="1150" b="1" spc="0" dirty="0" smtClean="0">
                <a:solidFill>
                  <a:srgbClr val="F16522"/>
                </a:solidFill>
                <a:cs typeface="Myriad Pro"/>
              </a:rPr>
              <a:t>t</a:t>
            </a:r>
            <a:endParaRPr sz="1150" dirty="0">
              <a:cs typeface="Myriad Pro"/>
            </a:endParaRPr>
          </a:p>
          <a:p>
            <a:pPr marL="386080" marR="156210" indent="-230504" algn="ctr">
              <a:lnSpc>
                <a:spcPct val="100200"/>
              </a:lnSpc>
            </a:pPr>
            <a:r>
              <a:rPr sz="1150" dirty="0" smtClean="0">
                <a:solidFill>
                  <a:srgbClr val="58595B"/>
                </a:solidFill>
                <a:cs typeface="Myriad Pro"/>
              </a:rPr>
              <a:t>1003</a:t>
            </a:r>
            <a:r>
              <a:rPr lang="en-US" sz="1150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150" dirty="0" smtClean="0">
                <a:solidFill>
                  <a:srgbClr val="58595B"/>
                </a:solidFill>
                <a:cs typeface="Myriad Pro"/>
              </a:rPr>
              <a:t>10th </a:t>
            </a:r>
            <a:r>
              <a:rPr sz="1150" spc="-20" dirty="0" smtClean="0">
                <a:solidFill>
                  <a:srgbClr val="58595B"/>
                </a:solidFill>
                <a:cs typeface="Myriad Pro"/>
              </a:rPr>
              <a:t>F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loo</a:t>
            </a:r>
            <a:r>
              <a:rPr sz="1150" spc="-6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, </a:t>
            </a:r>
            <a:r>
              <a:rPr sz="1150" spc="-30" dirty="0" smtClean="0">
                <a:solidFill>
                  <a:srgbClr val="58595B"/>
                </a:solidFill>
                <a:cs typeface="Myriad Pro"/>
              </a:rPr>
              <a:t>P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asong</a:t>
            </a:r>
            <a:r>
              <a:rPr sz="1150" spc="-50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150" spc="-7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amo</a:t>
            </a:r>
            <a:r>
              <a:rPr sz="1150" spc="-50" dirty="0" smtClean="0">
                <a:solidFill>
                  <a:srgbClr val="58595B"/>
                </a:solidFill>
                <a:cs typeface="Myriad Pro"/>
              </a:rPr>
              <a:t> </a:t>
            </a:r>
            <a:r>
              <a:rPr sz="1150" spc="-8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150" spc="-10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1150" spc="-15" dirty="0" smtClean="0">
                <a:solidFill>
                  <a:srgbClr val="58595B"/>
                </a:solidFill>
                <a:cs typeface="Myriad Pro"/>
              </a:rPr>
              <a:t>w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er 2210 Don Chino Ro</a:t>
            </a:r>
            <a:r>
              <a:rPr sz="1150" spc="-10" dirty="0" smtClean="0">
                <a:solidFill>
                  <a:srgbClr val="58595B"/>
                </a:solidFill>
                <a:cs typeface="Myriad Pro"/>
              </a:rPr>
              <a:t>c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es </a:t>
            </a:r>
            <a:r>
              <a:rPr sz="1150" spc="-25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1150" spc="-15" dirty="0" smtClean="0">
                <a:solidFill>
                  <a:srgbClr val="58595B"/>
                </a:solidFill>
                <a:cs typeface="Myriad Pro"/>
              </a:rPr>
              <a:t>ve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., </a:t>
            </a:r>
            <a:r>
              <a:rPr sz="1150" spc="5" dirty="0" smtClean="0">
                <a:solidFill>
                  <a:srgbClr val="58595B"/>
                </a:solidFill>
                <a:cs typeface="Myriad Pro"/>
              </a:rPr>
              <a:t>M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a</a:t>
            </a:r>
            <a:r>
              <a:rPr sz="1150" spc="20" dirty="0" smtClean="0">
                <a:solidFill>
                  <a:srgbClr val="58595B"/>
                </a:solidFill>
                <a:cs typeface="Myriad Pro"/>
              </a:rPr>
              <a:t>k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at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i 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Ci</a:t>
            </a:r>
            <a:r>
              <a:rPr sz="1150" spc="10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y 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1231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, 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Philippines</a:t>
            </a:r>
            <a:endParaRPr sz="1150" dirty="0">
              <a:cs typeface="Myriad Pro"/>
            </a:endParaRPr>
          </a:p>
          <a:p>
            <a:pPr algn="ctr">
              <a:lnSpc>
                <a:spcPts val="1300"/>
              </a:lnSpc>
              <a:spcBef>
                <a:spcPts val="82"/>
              </a:spcBef>
            </a:pPr>
            <a:endParaRPr sz="1300" dirty="0"/>
          </a:p>
          <a:p>
            <a:pPr marL="12700" marR="12700" indent="205740" algn="ctr">
              <a:lnSpc>
                <a:spcPct val="100200"/>
              </a:lnSpc>
            </a:pPr>
            <a:r>
              <a:rPr sz="1150" spc="-5" dirty="0" smtClean="0">
                <a:solidFill>
                  <a:srgbClr val="58595B"/>
                </a:solidFill>
                <a:cs typeface="Myriad Pro"/>
              </a:rPr>
              <a:t>Hea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d 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f </a:t>
            </a:r>
            <a:r>
              <a:rPr sz="1150" spc="5" dirty="0" smtClean="0">
                <a:solidFill>
                  <a:srgbClr val="58595B"/>
                </a:solidFill>
                <a:cs typeface="Myriad Pro"/>
              </a:rPr>
              <a:t>S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ec</a:t>
            </a:r>
            <a:r>
              <a:rPr sz="1150" spc="-15" dirty="0" smtClean="0">
                <a:solidFill>
                  <a:srgbClr val="58595B"/>
                </a:solidFill>
                <a:cs typeface="Myriad Pro"/>
              </a:rPr>
              <a:t>r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etaria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t - </a:t>
            </a:r>
            <a:r>
              <a:rPr sz="1150" spc="-35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yn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n </a:t>
            </a:r>
            <a:r>
              <a:rPr sz="1150" spc="-5" dirty="0" smtClean="0">
                <a:solidFill>
                  <a:srgbClr val="58595B"/>
                </a:solidFill>
                <a:cs typeface="Myriad Pro"/>
              </a:rPr>
              <a:t>Angeles Email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: </a:t>
            </a:r>
            <a:r>
              <a:rPr sz="1150" spc="-5" dirty="0" smtClean="0">
                <a:solidFill>
                  <a:srgbClr val="58595B"/>
                </a:solidFill>
                <a:cs typeface="Myriad Pro"/>
                <a:hlinkClick r:id="rId3"/>
              </a:rPr>
              <a:t>ia</a:t>
            </a:r>
            <a:r>
              <a:rPr sz="1150" spc="-15" dirty="0" smtClean="0">
                <a:solidFill>
                  <a:srgbClr val="58595B"/>
                </a:solidFill>
                <a:cs typeface="Myriad Pro"/>
                <a:hlinkClick r:id="rId3"/>
              </a:rPr>
              <a:t>f</a:t>
            </a:r>
            <a:r>
              <a:rPr sz="1150" spc="-5" dirty="0" smtClean="0">
                <a:solidFill>
                  <a:srgbClr val="58595B"/>
                </a:solidFill>
                <a:cs typeface="Myriad Pro"/>
                <a:hlinkClick r:id="rId3"/>
              </a:rPr>
              <a:t>eiheado</a:t>
            </a:r>
            <a:r>
              <a:rPr sz="1150" spc="-15" dirty="0" smtClean="0">
                <a:solidFill>
                  <a:srgbClr val="58595B"/>
                </a:solidFill>
                <a:cs typeface="Myriad Pro"/>
                <a:hlinkClick r:id="rId3"/>
              </a:rPr>
              <a:t>f</a:t>
            </a:r>
            <a:r>
              <a:rPr sz="1150" spc="-5" dirty="0" smtClean="0">
                <a:solidFill>
                  <a:srgbClr val="58595B"/>
                </a:solidFill>
                <a:cs typeface="Myriad Pro"/>
                <a:hlinkClick r:id="rId3"/>
              </a:rPr>
              <a:t>sec</a:t>
            </a:r>
            <a:r>
              <a:rPr sz="1150" spc="-15" dirty="0" smtClean="0">
                <a:solidFill>
                  <a:srgbClr val="58595B"/>
                </a:solidFill>
                <a:cs typeface="Myriad Pro"/>
                <a:hlinkClick r:id="rId3"/>
              </a:rPr>
              <a:t>r</a:t>
            </a:r>
            <a:r>
              <a:rPr sz="1150" spc="-5" dirty="0" smtClean="0">
                <a:solidFill>
                  <a:srgbClr val="58595B"/>
                </a:solidFill>
                <a:cs typeface="Myriad Pro"/>
                <a:hlinkClick r:id="rId3"/>
              </a:rPr>
              <a:t>etariat@yaho</a:t>
            </a:r>
            <a:r>
              <a:rPr sz="1150" spc="-30" dirty="0" smtClean="0">
                <a:solidFill>
                  <a:srgbClr val="58595B"/>
                </a:solidFill>
                <a:cs typeface="Myriad Pro"/>
                <a:hlinkClick r:id="rId3"/>
              </a:rPr>
              <a:t>o</a:t>
            </a:r>
            <a:r>
              <a:rPr sz="1150" spc="-5" dirty="0" smtClean="0">
                <a:solidFill>
                  <a:srgbClr val="58595B"/>
                </a:solidFill>
                <a:cs typeface="Myriad Pro"/>
                <a:hlinkClick r:id="rId3"/>
              </a:rPr>
              <a:t>.</a:t>
            </a:r>
            <a:r>
              <a:rPr sz="1150" spc="-10" dirty="0" smtClean="0">
                <a:solidFill>
                  <a:srgbClr val="58595B"/>
                </a:solidFill>
                <a:cs typeface="Myriad Pro"/>
                <a:hlinkClick r:id="rId3"/>
              </a:rPr>
              <a:t>c</a:t>
            </a:r>
            <a:r>
              <a:rPr sz="1150" spc="-5" dirty="0" smtClean="0">
                <a:solidFill>
                  <a:srgbClr val="58595B"/>
                </a:solidFill>
                <a:cs typeface="Myriad Pro"/>
                <a:hlinkClick r:id="rId3"/>
              </a:rPr>
              <a:t>om</a:t>
            </a:r>
            <a:endParaRPr sz="1150" dirty="0">
              <a:cs typeface="Myriad Pro"/>
            </a:endParaRPr>
          </a:p>
          <a:p>
            <a:pPr marR="0" algn="ctr">
              <a:lnSpc>
                <a:spcPct val="100000"/>
              </a:lnSpc>
            </a:pPr>
            <a:r>
              <a:rPr sz="1150" spc="-85" dirty="0" smtClean="0">
                <a:solidFill>
                  <a:srgbClr val="58595B"/>
                </a:solidFill>
                <a:cs typeface="Myriad Pro"/>
              </a:rPr>
              <a:t>T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e</a:t>
            </a:r>
            <a:r>
              <a:rPr sz="1150" spc="-15" dirty="0" smtClean="0">
                <a:solidFill>
                  <a:srgbClr val="58595B"/>
                </a:solidFill>
                <a:cs typeface="Myriad Pro"/>
              </a:rPr>
              <a:t>l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. n</a:t>
            </a:r>
            <a:r>
              <a:rPr sz="1150" spc="-30" dirty="0" smtClean="0">
                <a:solidFill>
                  <a:srgbClr val="58595B"/>
                </a:solidFill>
                <a:cs typeface="Myriad Pro"/>
              </a:rPr>
              <a:t>o</a:t>
            </a:r>
            <a:r>
              <a:rPr sz="1150" spc="0" dirty="0" smtClean="0">
                <a:solidFill>
                  <a:srgbClr val="58595B"/>
                </a:solidFill>
                <a:cs typeface="Myriad Pro"/>
              </a:rPr>
              <a:t>.: +632 728 0315</a:t>
            </a:r>
            <a:endParaRPr sz="1150" dirty="0">
              <a:cs typeface="Myriad Pro"/>
            </a:endParaRPr>
          </a:p>
          <a:p>
            <a:pPr marR="0" algn="ctr">
              <a:lnSpc>
                <a:spcPct val="100000"/>
              </a:lnSpc>
            </a:pPr>
            <a:r>
              <a:rPr sz="1150" b="1" spc="20" dirty="0" smtClean="0">
                <a:solidFill>
                  <a:srgbClr val="58595B"/>
                </a:solidFill>
                <a:cs typeface="Myriad Pro"/>
                <a:hlinkClick r:id="rId2"/>
              </a:rPr>
              <a:t>ww</a:t>
            </a:r>
            <a:r>
              <a:rPr sz="1150" b="1" spc="-60" dirty="0" smtClean="0">
                <a:solidFill>
                  <a:srgbClr val="58595B"/>
                </a:solidFill>
                <a:cs typeface="Myriad Pro"/>
                <a:hlinkClick r:id="rId2"/>
              </a:rPr>
              <a:t>w</a:t>
            </a:r>
            <a:r>
              <a:rPr sz="1150" b="1" spc="0" dirty="0" smtClean="0">
                <a:solidFill>
                  <a:srgbClr val="58595B"/>
                </a:solidFill>
                <a:cs typeface="Myriad Pro"/>
                <a:hlinkClick r:id="rId2"/>
              </a:rPr>
              <a:t>.ia</a:t>
            </a:r>
            <a:r>
              <a:rPr sz="1150" b="1" spc="-15" dirty="0" smtClean="0">
                <a:solidFill>
                  <a:srgbClr val="58595B"/>
                </a:solidFill>
                <a:cs typeface="Myriad Pro"/>
                <a:hlinkClick r:id="rId2"/>
              </a:rPr>
              <a:t>f</a:t>
            </a:r>
            <a:r>
              <a:rPr sz="1150" b="1" spc="0" dirty="0" smtClean="0">
                <a:solidFill>
                  <a:srgbClr val="58595B"/>
                </a:solidFill>
                <a:cs typeface="Myriad Pro"/>
                <a:hlinkClick r:id="rId2"/>
              </a:rPr>
              <a:t>ei.o</a:t>
            </a:r>
            <a:r>
              <a:rPr sz="1150" b="1" spc="-10" dirty="0" smtClean="0">
                <a:solidFill>
                  <a:srgbClr val="58595B"/>
                </a:solidFill>
                <a:cs typeface="Myriad Pro"/>
                <a:hlinkClick r:id="rId2"/>
              </a:rPr>
              <a:t>r</a:t>
            </a:r>
            <a:r>
              <a:rPr sz="1150" b="1" spc="0" dirty="0" smtClean="0">
                <a:solidFill>
                  <a:srgbClr val="58595B"/>
                </a:solidFill>
                <a:cs typeface="Myriad Pro"/>
                <a:hlinkClick r:id="rId2"/>
              </a:rPr>
              <a:t>g</a:t>
            </a:r>
            <a:endParaRPr sz="1150" dirty="0">
              <a:cs typeface="Myriad Pro"/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7257600" y="-28800"/>
            <a:ext cx="2584800" cy="2491200"/>
            <a:chOff x="6753200" y="65405"/>
            <a:chExt cx="3059836" cy="2960370"/>
          </a:xfrm>
        </p:grpSpPr>
        <p:sp>
          <p:nvSpPr>
            <p:cNvPr id="3" name="object 10"/>
            <p:cNvSpPr/>
            <p:nvPr/>
          </p:nvSpPr>
          <p:spPr>
            <a:xfrm>
              <a:off x="6753200" y="65405"/>
              <a:ext cx="3059836" cy="2949107"/>
            </a:xfrm>
            <a:custGeom>
              <a:avLst/>
              <a:gdLst/>
              <a:ahLst/>
              <a:cxnLst/>
              <a:rect l="l" t="t" r="r" b="b"/>
              <a:pathLst>
                <a:path w="3059836" h="2949107">
                  <a:moveTo>
                    <a:pt x="3059836" y="1474546"/>
                  </a:moveTo>
                  <a:lnTo>
                    <a:pt x="3054764" y="1353609"/>
                  </a:lnTo>
                  <a:lnTo>
                    <a:pt x="3039811" y="1235365"/>
                  </a:lnTo>
                  <a:lnTo>
                    <a:pt x="3015371" y="1120193"/>
                  </a:lnTo>
                  <a:lnTo>
                    <a:pt x="2981838" y="1008472"/>
                  </a:lnTo>
                  <a:lnTo>
                    <a:pt x="2939605" y="900583"/>
                  </a:lnTo>
                  <a:lnTo>
                    <a:pt x="2889066" y="796903"/>
                  </a:lnTo>
                  <a:lnTo>
                    <a:pt x="2830614" y="697814"/>
                  </a:lnTo>
                  <a:lnTo>
                    <a:pt x="2764645" y="603694"/>
                  </a:lnTo>
                  <a:lnTo>
                    <a:pt x="2691551" y="514922"/>
                  </a:lnTo>
                  <a:lnTo>
                    <a:pt x="2611726" y="431880"/>
                  </a:lnTo>
                  <a:lnTo>
                    <a:pt x="2525564" y="354944"/>
                  </a:lnTo>
                  <a:lnTo>
                    <a:pt x="2433459" y="284497"/>
                  </a:lnTo>
                  <a:lnTo>
                    <a:pt x="2335805" y="220915"/>
                  </a:lnTo>
                  <a:lnTo>
                    <a:pt x="2232995" y="164581"/>
                  </a:lnTo>
                  <a:lnTo>
                    <a:pt x="2125423" y="115872"/>
                  </a:lnTo>
                  <a:lnTo>
                    <a:pt x="2013483" y="75168"/>
                  </a:lnTo>
                  <a:lnTo>
                    <a:pt x="1897568" y="42849"/>
                  </a:lnTo>
                  <a:lnTo>
                    <a:pt x="1778074" y="19294"/>
                  </a:lnTo>
                  <a:lnTo>
                    <a:pt x="1655392" y="4882"/>
                  </a:lnTo>
                  <a:lnTo>
                    <a:pt x="1529787" y="0"/>
                  </a:lnTo>
                  <a:lnTo>
                    <a:pt x="1404440" y="4882"/>
                  </a:lnTo>
                  <a:lnTo>
                    <a:pt x="1281756" y="19294"/>
                  </a:lnTo>
                  <a:lnTo>
                    <a:pt x="1162259" y="42849"/>
                  </a:lnTo>
                  <a:lnTo>
                    <a:pt x="1046343" y="75168"/>
                  </a:lnTo>
                  <a:lnTo>
                    <a:pt x="934402" y="115872"/>
                  </a:lnTo>
                  <a:lnTo>
                    <a:pt x="826830" y="164581"/>
                  </a:lnTo>
                  <a:lnTo>
                    <a:pt x="724019" y="220915"/>
                  </a:lnTo>
                  <a:lnTo>
                    <a:pt x="626365" y="284497"/>
                  </a:lnTo>
                  <a:lnTo>
                    <a:pt x="534261" y="354944"/>
                  </a:lnTo>
                  <a:lnTo>
                    <a:pt x="448100" y="431880"/>
                  </a:lnTo>
                  <a:lnTo>
                    <a:pt x="368276" y="514922"/>
                  </a:lnTo>
                  <a:lnTo>
                    <a:pt x="295183" y="603694"/>
                  </a:lnTo>
                  <a:lnTo>
                    <a:pt x="229215" y="697814"/>
                  </a:lnTo>
                  <a:lnTo>
                    <a:pt x="170765" y="796903"/>
                  </a:lnTo>
                  <a:lnTo>
                    <a:pt x="120227" y="900583"/>
                  </a:lnTo>
                  <a:lnTo>
                    <a:pt x="77995" y="1008472"/>
                  </a:lnTo>
                  <a:lnTo>
                    <a:pt x="44463" y="1120193"/>
                  </a:lnTo>
                  <a:lnTo>
                    <a:pt x="20023" y="1235365"/>
                  </a:lnTo>
                  <a:lnTo>
                    <a:pt x="5071" y="1353609"/>
                  </a:lnTo>
                  <a:lnTo>
                    <a:pt x="0" y="1474546"/>
                  </a:lnTo>
                  <a:lnTo>
                    <a:pt x="5071" y="1595484"/>
                  </a:lnTo>
                  <a:lnTo>
                    <a:pt x="20023" y="1713730"/>
                  </a:lnTo>
                  <a:lnTo>
                    <a:pt x="44463" y="1828904"/>
                  </a:lnTo>
                  <a:lnTo>
                    <a:pt x="77995" y="1940626"/>
                  </a:lnTo>
                  <a:lnTo>
                    <a:pt x="120227" y="2048517"/>
                  </a:lnTo>
                  <a:lnTo>
                    <a:pt x="170765" y="2152198"/>
                  </a:lnTo>
                  <a:lnTo>
                    <a:pt x="229215" y="2251289"/>
                  </a:lnTo>
                  <a:lnTo>
                    <a:pt x="295183" y="2345410"/>
                  </a:lnTo>
                  <a:lnTo>
                    <a:pt x="368276" y="2434183"/>
                  </a:lnTo>
                  <a:lnTo>
                    <a:pt x="448100" y="2517227"/>
                  </a:lnTo>
                  <a:lnTo>
                    <a:pt x="534261" y="2594163"/>
                  </a:lnTo>
                  <a:lnTo>
                    <a:pt x="626365" y="2664612"/>
                  </a:lnTo>
                  <a:lnTo>
                    <a:pt x="724019" y="2728194"/>
                  </a:lnTo>
                  <a:lnTo>
                    <a:pt x="826830" y="2784529"/>
                  </a:lnTo>
                  <a:lnTo>
                    <a:pt x="934402" y="2833239"/>
                  </a:lnTo>
                  <a:lnTo>
                    <a:pt x="1046343" y="2873943"/>
                  </a:lnTo>
                  <a:lnTo>
                    <a:pt x="1162259" y="2906263"/>
                  </a:lnTo>
                  <a:lnTo>
                    <a:pt x="1281756" y="2929818"/>
                  </a:lnTo>
                  <a:lnTo>
                    <a:pt x="1404440" y="2944229"/>
                  </a:lnTo>
                  <a:lnTo>
                    <a:pt x="1529918" y="2949107"/>
                  </a:lnTo>
                  <a:lnTo>
                    <a:pt x="1655392" y="2944229"/>
                  </a:lnTo>
                  <a:lnTo>
                    <a:pt x="1778074" y="2929818"/>
                  </a:lnTo>
                  <a:lnTo>
                    <a:pt x="1897568" y="2906263"/>
                  </a:lnTo>
                  <a:lnTo>
                    <a:pt x="2013483" y="2873943"/>
                  </a:lnTo>
                  <a:lnTo>
                    <a:pt x="2125423" y="2833239"/>
                  </a:lnTo>
                  <a:lnTo>
                    <a:pt x="2232995" y="2784529"/>
                  </a:lnTo>
                  <a:lnTo>
                    <a:pt x="2335805" y="2728194"/>
                  </a:lnTo>
                  <a:lnTo>
                    <a:pt x="2433459" y="2664612"/>
                  </a:lnTo>
                  <a:lnTo>
                    <a:pt x="2525564" y="2594163"/>
                  </a:lnTo>
                  <a:lnTo>
                    <a:pt x="2611726" y="2517227"/>
                  </a:lnTo>
                  <a:lnTo>
                    <a:pt x="2691551" y="2434183"/>
                  </a:lnTo>
                  <a:lnTo>
                    <a:pt x="2764645" y="2345410"/>
                  </a:lnTo>
                  <a:lnTo>
                    <a:pt x="2830614" y="2251289"/>
                  </a:lnTo>
                  <a:lnTo>
                    <a:pt x="2889066" y="2152198"/>
                  </a:lnTo>
                  <a:lnTo>
                    <a:pt x="2939605" y="2048517"/>
                  </a:lnTo>
                  <a:lnTo>
                    <a:pt x="2981838" y="1940626"/>
                  </a:lnTo>
                  <a:lnTo>
                    <a:pt x="3015371" y="1828904"/>
                  </a:lnTo>
                  <a:lnTo>
                    <a:pt x="3039811" y="1713730"/>
                  </a:lnTo>
                  <a:lnTo>
                    <a:pt x="3054764" y="1595484"/>
                  </a:lnTo>
                  <a:lnTo>
                    <a:pt x="3059836" y="1474546"/>
                  </a:lnTo>
                  <a:close/>
                </a:path>
              </a:pathLst>
            </a:custGeom>
            <a:solidFill>
              <a:srgbClr val="1C2E5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4" name="object 11"/>
            <p:cNvSpPr/>
            <p:nvPr/>
          </p:nvSpPr>
          <p:spPr>
            <a:xfrm>
              <a:off x="6860311" y="2080412"/>
              <a:ext cx="2845611" cy="934110"/>
            </a:xfrm>
            <a:custGeom>
              <a:avLst/>
              <a:gdLst/>
              <a:ahLst/>
              <a:cxnLst/>
              <a:rect l="l" t="t" r="r" b="b"/>
              <a:pathLst>
                <a:path w="2845611" h="934110">
                  <a:moveTo>
                    <a:pt x="2845611" y="0"/>
                  </a:moveTo>
                  <a:lnTo>
                    <a:pt x="0" y="0"/>
                  </a:lnTo>
                  <a:lnTo>
                    <a:pt x="13117" y="33510"/>
                  </a:lnTo>
                  <a:lnTo>
                    <a:pt x="63654" y="137191"/>
                  </a:lnTo>
                  <a:lnTo>
                    <a:pt x="122104" y="236282"/>
                  </a:lnTo>
                  <a:lnTo>
                    <a:pt x="188073" y="330403"/>
                  </a:lnTo>
                  <a:lnTo>
                    <a:pt x="261165" y="419175"/>
                  </a:lnTo>
                  <a:lnTo>
                    <a:pt x="340989" y="502219"/>
                  </a:lnTo>
                  <a:lnTo>
                    <a:pt x="427150" y="579156"/>
                  </a:lnTo>
                  <a:lnTo>
                    <a:pt x="519255" y="649604"/>
                  </a:lnTo>
                  <a:lnTo>
                    <a:pt x="616909" y="713186"/>
                  </a:lnTo>
                  <a:lnTo>
                    <a:pt x="719719" y="769522"/>
                  </a:lnTo>
                  <a:lnTo>
                    <a:pt x="827291" y="818231"/>
                  </a:lnTo>
                  <a:lnTo>
                    <a:pt x="939232" y="858936"/>
                  </a:lnTo>
                  <a:lnTo>
                    <a:pt x="1055148" y="891255"/>
                  </a:lnTo>
                  <a:lnTo>
                    <a:pt x="1174645" y="914810"/>
                  </a:lnTo>
                  <a:lnTo>
                    <a:pt x="1297329" y="929222"/>
                  </a:lnTo>
                  <a:lnTo>
                    <a:pt x="1422807" y="934110"/>
                  </a:lnTo>
                  <a:lnTo>
                    <a:pt x="1548281" y="929222"/>
                  </a:lnTo>
                  <a:lnTo>
                    <a:pt x="1670963" y="914810"/>
                  </a:lnTo>
                  <a:lnTo>
                    <a:pt x="1790458" y="891255"/>
                  </a:lnTo>
                  <a:lnTo>
                    <a:pt x="1906372" y="858936"/>
                  </a:lnTo>
                  <a:lnTo>
                    <a:pt x="2018312" y="818231"/>
                  </a:lnTo>
                  <a:lnTo>
                    <a:pt x="2125884" y="769522"/>
                  </a:lnTo>
                  <a:lnTo>
                    <a:pt x="2228694" y="713186"/>
                  </a:lnTo>
                  <a:lnTo>
                    <a:pt x="2326348" y="649604"/>
                  </a:lnTo>
                  <a:lnTo>
                    <a:pt x="2418453" y="579156"/>
                  </a:lnTo>
                  <a:lnTo>
                    <a:pt x="2504615" y="502219"/>
                  </a:lnTo>
                  <a:lnTo>
                    <a:pt x="2584440" y="419175"/>
                  </a:lnTo>
                  <a:lnTo>
                    <a:pt x="2657534" y="330403"/>
                  </a:lnTo>
                  <a:lnTo>
                    <a:pt x="2723504" y="236282"/>
                  </a:lnTo>
                  <a:lnTo>
                    <a:pt x="2781955" y="137191"/>
                  </a:lnTo>
                  <a:lnTo>
                    <a:pt x="2832494" y="33510"/>
                  </a:lnTo>
                  <a:lnTo>
                    <a:pt x="2845611" y="0"/>
                  </a:lnTo>
                  <a:close/>
                </a:path>
              </a:pathLst>
            </a:custGeom>
            <a:solidFill>
              <a:srgbClr val="425A9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5" name="object 12"/>
            <p:cNvSpPr/>
            <p:nvPr/>
          </p:nvSpPr>
          <p:spPr>
            <a:xfrm>
              <a:off x="6934574" y="565472"/>
              <a:ext cx="761003" cy="2292922"/>
            </a:xfrm>
            <a:custGeom>
              <a:avLst/>
              <a:gdLst/>
              <a:ahLst/>
              <a:cxnLst/>
              <a:rect l="l" t="t" r="r" b="b"/>
              <a:pathLst>
                <a:path w="761003" h="2292922">
                  <a:moveTo>
                    <a:pt x="761003" y="515017"/>
                  </a:moveTo>
                  <a:lnTo>
                    <a:pt x="201180" y="0"/>
                  </a:lnTo>
                  <a:lnTo>
                    <a:pt x="186901" y="14855"/>
                  </a:lnTo>
                  <a:lnTo>
                    <a:pt x="113808" y="103626"/>
                  </a:lnTo>
                  <a:lnTo>
                    <a:pt x="47840" y="197746"/>
                  </a:lnTo>
                  <a:lnTo>
                    <a:pt x="0" y="278849"/>
                  </a:lnTo>
                  <a:lnTo>
                    <a:pt x="3054" y="1514939"/>
                  </a:lnTo>
                  <a:lnTo>
                    <a:pt x="341892" y="2084278"/>
                  </a:lnTo>
                  <a:lnTo>
                    <a:pt x="444990" y="2164544"/>
                  </a:lnTo>
                  <a:lnTo>
                    <a:pt x="542644" y="2228126"/>
                  </a:lnTo>
                  <a:lnTo>
                    <a:pt x="645455" y="2284461"/>
                  </a:lnTo>
                  <a:lnTo>
                    <a:pt x="664140" y="2292922"/>
                  </a:lnTo>
                  <a:lnTo>
                    <a:pt x="761003" y="5150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6" name="object 13"/>
            <p:cNvSpPr/>
            <p:nvPr/>
          </p:nvSpPr>
          <p:spPr>
            <a:xfrm>
              <a:off x="6934578" y="565472"/>
              <a:ext cx="760999" cy="2292922"/>
            </a:xfrm>
            <a:custGeom>
              <a:avLst/>
              <a:gdLst/>
              <a:ahLst/>
              <a:cxnLst/>
              <a:rect l="l" t="t" r="r" b="b"/>
              <a:pathLst>
                <a:path w="760999" h="2292922">
                  <a:moveTo>
                    <a:pt x="760999" y="515017"/>
                  </a:moveTo>
                  <a:lnTo>
                    <a:pt x="201177" y="0"/>
                  </a:lnTo>
                  <a:lnTo>
                    <a:pt x="188813" y="12863"/>
                  </a:lnTo>
                  <a:lnTo>
                    <a:pt x="188255" y="14777"/>
                  </a:lnTo>
                  <a:lnTo>
                    <a:pt x="187636" y="14087"/>
                  </a:lnTo>
                  <a:lnTo>
                    <a:pt x="186898" y="14854"/>
                  </a:lnTo>
                  <a:lnTo>
                    <a:pt x="113805" y="103626"/>
                  </a:lnTo>
                  <a:lnTo>
                    <a:pt x="47837" y="197746"/>
                  </a:lnTo>
                  <a:lnTo>
                    <a:pt x="0" y="278844"/>
                  </a:lnTo>
                  <a:lnTo>
                    <a:pt x="3063" y="1514939"/>
                  </a:lnTo>
                  <a:lnTo>
                    <a:pt x="341901" y="2084289"/>
                  </a:lnTo>
                  <a:lnTo>
                    <a:pt x="444987" y="2164544"/>
                  </a:lnTo>
                  <a:lnTo>
                    <a:pt x="542641" y="2228126"/>
                  </a:lnTo>
                  <a:lnTo>
                    <a:pt x="645451" y="2284461"/>
                  </a:lnTo>
                  <a:lnTo>
                    <a:pt x="664137" y="2292922"/>
                  </a:lnTo>
                  <a:lnTo>
                    <a:pt x="760999" y="515017"/>
                  </a:lnTo>
                  <a:close/>
                </a:path>
              </a:pathLst>
            </a:custGeom>
            <a:solidFill>
              <a:srgbClr val="24386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7" name="object 14"/>
            <p:cNvSpPr/>
            <p:nvPr/>
          </p:nvSpPr>
          <p:spPr>
            <a:xfrm>
              <a:off x="7126288" y="568288"/>
              <a:ext cx="8108" cy="19708"/>
            </a:xfrm>
            <a:custGeom>
              <a:avLst/>
              <a:gdLst/>
              <a:ahLst/>
              <a:cxnLst/>
              <a:rect l="l" t="t" r="r" b="b"/>
              <a:pathLst>
                <a:path w="8108" h="19708">
                  <a:moveTo>
                    <a:pt x="8108" y="8860"/>
                  </a:moveTo>
                  <a:lnTo>
                    <a:pt x="6761" y="0"/>
                  </a:lnTo>
                  <a:lnTo>
                    <a:pt x="0" y="7034"/>
                  </a:lnTo>
                  <a:lnTo>
                    <a:pt x="1319" y="15700"/>
                  </a:lnTo>
                  <a:lnTo>
                    <a:pt x="4940" y="19708"/>
                  </a:lnTo>
                  <a:lnTo>
                    <a:pt x="8108" y="8860"/>
                  </a:lnTo>
                  <a:close/>
                </a:path>
              </a:pathLst>
            </a:custGeom>
            <a:solidFill>
              <a:srgbClr val="25396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8" name="object 15"/>
            <p:cNvSpPr/>
            <p:nvPr/>
          </p:nvSpPr>
          <p:spPr>
            <a:xfrm>
              <a:off x="7608429" y="1004557"/>
              <a:ext cx="12066" cy="34721"/>
            </a:xfrm>
            <a:custGeom>
              <a:avLst/>
              <a:gdLst/>
              <a:ahLst/>
              <a:cxnLst/>
              <a:rect l="l" t="t" r="r" b="b"/>
              <a:pathLst>
                <a:path w="12066" h="34721">
                  <a:moveTo>
                    <a:pt x="12066" y="25651"/>
                  </a:moveTo>
                  <a:lnTo>
                    <a:pt x="11085" y="10938"/>
                  </a:lnTo>
                  <a:lnTo>
                    <a:pt x="7837" y="2968"/>
                  </a:lnTo>
                  <a:lnTo>
                    <a:pt x="4610" y="0"/>
                  </a:lnTo>
                  <a:lnTo>
                    <a:pt x="0" y="9068"/>
                  </a:lnTo>
                  <a:lnTo>
                    <a:pt x="982" y="23768"/>
                  </a:lnTo>
                  <a:lnTo>
                    <a:pt x="5188" y="34042"/>
                  </a:lnTo>
                  <a:lnTo>
                    <a:pt x="7405" y="34721"/>
                  </a:lnTo>
                  <a:lnTo>
                    <a:pt x="12066" y="25651"/>
                  </a:lnTo>
                  <a:close/>
                </a:path>
              </a:pathLst>
            </a:custGeom>
            <a:solidFill>
              <a:srgbClr val="22346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9" name="object 16"/>
            <p:cNvSpPr/>
            <p:nvPr/>
          </p:nvSpPr>
          <p:spPr>
            <a:xfrm>
              <a:off x="7620517" y="1015728"/>
              <a:ext cx="12198" cy="34942"/>
            </a:xfrm>
            <a:custGeom>
              <a:avLst/>
              <a:gdLst/>
              <a:ahLst/>
              <a:cxnLst/>
              <a:rect l="l" t="t" r="r" b="b"/>
              <a:pathLst>
                <a:path w="12198" h="34942">
                  <a:moveTo>
                    <a:pt x="12198" y="25948"/>
                  </a:moveTo>
                  <a:lnTo>
                    <a:pt x="11189" y="11233"/>
                  </a:lnTo>
                  <a:lnTo>
                    <a:pt x="8036" y="3101"/>
                  </a:lnTo>
                  <a:lnTo>
                    <a:pt x="4665" y="0"/>
                  </a:lnTo>
                  <a:lnTo>
                    <a:pt x="0" y="8940"/>
                  </a:lnTo>
                  <a:lnTo>
                    <a:pt x="959" y="23600"/>
                  </a:lnTo>
                  <a:lnTo>
                    <a:pt x="5107" y="34089"/>
                  </a:lnTo>
                  <a:lnTo>
                    <a:pt x="7484" y="34942"/>
                  </a:lnTo>
                  <a:lnTo>
                    <a:pt x="12198" y="25948"/>
                  </a:lnTo>
                  <a:close/>
                </a:path>
              </a:pathLst>
            </a:custGeom>
            <a:solidFill>
              <a:srgbClr val="22336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0" name="object 17"/>
            <p:cNvSpPr/>
            <p:nvPr/>
          </p:nvSpPr>
          <p:spPr>
            <a:xfrm>
              <a:off x="7632754" y="1027008"/>
              <a:ext cx="12223" cy="35067"/>
            </a:xfrm>
            <a:custGeom>
              <a:avLst/>
              <a:gdLst/>
              <a:ahLst/>
              <a:cxnLst/>
              <a:rect l="l" t="t" r="r" b="b"/>
              <a:pathLst>
                <a:path w="12223" h="35067">
                  <a:moveTo>
                    <a:pt x="12223" y="26068"/>
                  </a:moveTo>
                  <a:lnTo>
                    <a:pt x="11200" y="11335"/>
                  </a:lnTo>
                  <a:lnTo>
                    <a:pt x="8121" y="3157"/>
                  </a:lnTo>
                  <a:lnTo>
                    <a:pt x="4689" y="0"/>
                  </a:lnTo>
                  <a:lnTo>
                    <a:pt x="0" y="8920"/>
                  </a:lnTo>
                  <a:lnTo>
                    <a:pt x="908" y="23584"/>
                  </a:lnTo>
                  <a:lnTo>
                    <a:pt x="5040" y="34165"/>
                  </a:lnTo>
                  <a:lnTo>
                    <a:pt x="7515" y="35067"/>
                  </a:lnTo>
                  <a:lnTo>
                    <a:pt x="12223" y="26068"/>
                  </a:lnTo>
                  <a:close/>
                </a:path>
              </a:pathLst>
            </a:custGeom>
            <a:solidFill>
              <a:srgbClr val="2032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1" name="object 18"/>
            <p:cNvSpPr/>
            <p:nvPr/>
          </p:nvSpPr>
          <p:spPr>
            <a:xfrm>
              <a:off x="7645126" y="1038370"/>
              <a:ext cx="12271" cy="35325"/>
            </a:xfrm>
            <a:custGeom>
              <a:avLst/>
              <a:gdLst/>
              <a:ahLst/>
              <a:cxnLst/>
              <a:rect l="l" t="t" r="r" b="b"/>
              <a:pathLst>
                <a:path w="12271" h="35325">
                  <a:moveTo>
                    <a:pt x="12271" y="26393"/>
                  </a:moveTo>
                  <a:lnTo>
                    <a:pt x="11313" y="11654"/>
                  </a:lnTo>
                  <a:lnTo>
                    <a:pt x="8256" y="3301"/>
                  </a:lnTo>
                  <a:lnTo>
                    <a:pt x="4667" y="0"/>
                  </a:lnTo>
                  <a:lnTo>
                    <a:pt x="0" y="8810"/>
                  </a:lnTo>
                  <a:lnTo>
                    <a:pt x="967" y="23539"/>
                  </a:lnTo>
                  <a:lnTo>
                    <a:pt x="4871" y="34216"/>
                  </a:lnTo>
                  <a:lnTo>
                    <a:pt x="7513" y="35325"/>
                  </a:lnTo>
                  <a:lnTo>
                    <a:pt x="12271" y="26393"/>
                  </a:lnTo>
                  <a:close/>
                </a:path>
              </a:pathLst>
            </a:custGeom>
            <a:solidFill>
              <a:srgbClr val="2030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2" name="object 19"/>
            <p:cNvSpPr/>
            <p:nvPr/>
          </p:nvSpPr>
          <p:spPr>
            <a:xfrm>
              <a:off x="7657561" y="1049841"/>
              <a:ext cx="12341" cy="35474"/>
            </a:xfrm>
            <a:custGeom>
              <a:avLst/>
              <a:gdLst/>
              <a:ahLst/>
              <a:cxnLst/>
              <a:rect l="l" t="t" r="r" b="b"/>
              <a:pathLst>
                <a:path w="12341" h="35474">
                  <a:moveTo>
                    <a:pt x="12341" y="26588"/>
                  </a:moveTo>
                  <a:lnTo>
                    <a:pt x="11419" y="11850"/>
                  </a:lnTo>
                  <a:lnTo>
                    <a:pt x="8344" y="3351"/>
                  </a:lnTo>
                  <a:lnTo>
                    <a:pt x="4700" y="0"/>
                  </a:lnTo>
                  <a:lnTo>
                    <a:pt x="0" y="8786"/>
                  </a:lnTo>
                  <a:lnTo>
                    <a:pt x="928" y="23516"/>
                  </a:lnTo>
                  <a:lnTo>
                    <a:pt x="4844" y="34275"/>
                  </a:lnTo>
                  <a:lnTo>
                    <a:pt x="7536" y="35474"/>
                  </a:lnTo>
                  <a:lnTo>
                    <a:pt x="12341" y="26588"/>
                  </a:lnTo>
                  <a:close/>
                </a:path>
              </a:pathLst>
            </a:custGeom>
            <a:solidFill>
              <a:srgbClr val="1F30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3" name="object 20"/>
            <p:cNvSpPr/>
            <p:nvPr/>
          </p:nvSpPr>
          <p:spPr>
            <a:xfrm>
              <a:off x="7670078" y="1061391"/>
              <a:ext cx="12460" cy="35685"/>
            </a:xfrm>
            <a:custGeom>
              <a:avLst/>
              <a:gdLst/>
              <a:ahLst/>
              <a:cxnLst/>
              <a:rect l="l" t="t" r="r" b="b"/>
              <a:pathLst>
                <a:path w="12460" h="35685">
                  <a:moveTo>
                    <a:pt x="12460" y="26881"/>
                  </a:moveTo>
                  <a:lnTo>
                    <a:pt x="11575" y="12141"/>
                  </a:lnTo>
                  <a:lnTo>
                    <a:pt x="8511" y="3469"/>
                  </a:lnTo>
                  <a:lnTo>
                    <a:pt x="4739" y="0"/>
                  </a:lnTo>
                  <a:lnTo>
                    <a:pt x="0" y="8644"/>
                  </a:lnTo>
                  <a:lnTo>
                    <a:pt x="835" y="23354"/>
                  </a:lnTo>
                  <a:lnTo>
                    <a:pt x="4778" y="34350"/>
                  </a:lnTo>
                  <a:lnTo>
                    <a:pt x="7619" y="35685"/>
                  </a:lnTo>
                  <a:lnTo>
                    <a:pt x="12460" y="26881"/>
                  </a:lnTo>
                  <a:close/>
                </a:path>
              </a:pathLst>
            </a:custGeom>
            <a:solidFill>
              <a:srgbClr val="1F2E6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4" name="object 21"/>
            <p:cNvSpPr/>
            <p:nvPr/>
          </p:nvSpPr>
          <p:spPr>
            <a:xfrm>
              <a:off x="7682709" y="1073001"/>
              <a:ext cx="12199" cy="35975"/>
            </a:xfrm>
            <a:custGeom>
              <a:avLst/>
              <a:gdLst/>
              <a:ahLst/>
              <a:cxnLst/>
              <a:rect l="l" t="t" r="r" b="b"/>
              <a:pathLst>
                <a:path w="12199" h="35975">
                  <a:moveTo>
                    <a:pt x="12199" y="19791"/>
                  </a:moveTo>
                  <a:lnTo>
                    <a:pt x="11824" y="12503"/>
                  </a:lnTo>
                  <a:lnTo>
                    <a:pt x="8756" y="3705"/>
                  </a:lnTo>
                  <a:lnTo>
                    <a:pt x="4728" y="0"/>
                  </a:lnTo>
                  <a:lnTo>
                    <a:pt x="0" y="8620"/>
                  </a:lnTo>
                  <a:lnTo>
                    <a:pt x="761" y="23300"/>
                  </a:lnTo>
                  <a:lnTo>
                    <a:pt x="4687" y="34472"/>
                  </a:lnTo>
                  <a:lnTo>
                    <a:pt x="7687" y="35975"/>
                  </a:lnTo>
                  <a:lnTo>
                    <a:pt x="11710" y="28762"/>
                  </a:lnTo>
                  <a:lnTo>
                    <a:pt x="12199" y="19791"/>
                  </a:lnTo>
                  <a:close/>
                </a:path>
              </a:pathLst>
            </a:custGeom>
            <a:solidFill>
              <a:srgbClr val="1C2E5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5" name="object 22"/>
            <p:cNvSpPr/>
            <p:nvPr/>
          </p:nvSpPr>
          <p:spPr>
            <a:xfrm>
              <a:off x="7109747" y="586625"/>
              <a:ext cx="7577" cy="17627"/>
            </a:xfrm>
            <a:custGeom>
              <a:avLst/>
              <a:gdLst/>
              <a:ahLst/>
              <a:cxnLst/>
              <a:rect l="l" t="t" r="r" b="b"/>
              <a:pathLst>
                <a:path w="7577" h="17627">
                  <a:moveTo>
                    <a:pt x="7577" y="6752"/>
                  </a:moveTo>
                  <a:lnTo>
                    <a:pt x="6544" y="0"/>
                  </a:lnTo>
                  <a:lnTo>
                    <a:pt x="0" y="7947"/>
                  </a:lnTo>
                  <a:lnTo>
                    <a:pt x="878" y="13612"/>
                  </a:lnTo>
                  <a:lnTo>
                    <a:pt x="4437" y="17627"/>
                  </a:lnTo>
                  <a:lnTo>
                    <a:pt x="7577" y="6752"/>
                  </a:lnTo>
                  <a:close/>
                </a:path>
              </a:pathLst>
            </a:custGeom>
            <a:solidFill>
              <a:srgbClr val="2236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6" name="object 23"/>
            <p:cNvSpPr/>
            <p:nvPr/>
          </p:nvSpPr>
          <p:spPr>
            <a:xfrm>
              <a:off x="7093663" y="606336"/>
              <a:ext cx="6857" cy="13741"/>
            </a:xfrm>
            <a:custGeom>
              <a:avLst/>
              <a:gdLst/>
              <a:ahLst/>
              <a:cxnLst/>
              <a:rect l="l" t="t" r="r" b="b"/>
              <a:pathLst>
                <a:path w="6857" h="13741">
                  <a:moveTo>
                    <a:pt x="6857" y="2886"/>
                  </a:moveTo>
                  <a:lnTo>
                    <a:pt x="6398" y="0"/>
                  </a:lnTo>
                  <a:lnTo>
                    <a:pt x="0" y="7771"/>
                  </a:lnTo>
                  <a:lnTo>
                    <a:pt x="357" y="10005"/>
                  </a:lnTo>
                  <a:lnTo>
                    <a:pt x="3770" y="13741"/>
                  </a:lnTo>
                  <a:lnTo>
                    <a:pt x="6857" y="2886"/>
                  </a:lnTo>
                  <a:close/>
                </a:path>
              </a:pathLst>
            </a:custGeom>
            <a:solidFill>
              <a:srgbClr val="2236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7" name="object 24"/>
            <p:cNvSpPr/>
            <p:nvPr/>
          </p:nvSpPr>
          <p:spPr>
            <a:xfrm>
              <a:off x="7078326" y="626314"/>
              <a:ext cx="5285" cy="9320"/>
            </a:xfrm>
            <a:custGeom>
              <a:avLst/>
              <a:gdLst/>
              <a:ahLst/>
              <a:cxnLst/>
              <a:rect l="l" t="t" r="r" b="b"/>
              <a:pathLst>
                <a:path w="5285" h="9320">
                  <a:moveTo>
                    <a:pt x="5285" y="0"/>
                  </a:moveTo>
                  <a:lnTo>
                    <a:pt x="0" y="6419"/>
                  </a:lnTo>
                  <a:lnTo>
                    <a:pt x="2698" y="9320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rgbClr val="20356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8" name="object 25"/>
            <p:cNvSpPr/>
            <p:nvPr/>
          </p:nvSpPr>
          <p:spPr>
            <a:xfrm>
              <a:off x="6934578" y="565473"/>
              <a:ext cx="760999" cy="2292922"/>
            </a:xfrm>
            <a:custGeom>
              <a:avLst/>
              <a:gdLst/>
              <a:ahLst/>
              <a:cxnLst/>
              <a:rect l="l" t="t" r="r" b="b"/>
              <a:pathLst>
                <a:path w="760999" h="2292922">
                  <a:moveTo>
                    <a:pt x="760999" y="515017"/>
                  </a:moveTo>
                  <a:lnTo>
                    <a:pt x="201177" y="0"/>
                  </a:lnTo>
                  <a:lnTo>
                    <a:pt x="186898" y="14854"/>
                  </a:lnTo>
                  <a:lnTo>
                    <a:pt x="131043" y="82690"/>
                  </a:lnTo>
                  <a:lnTo>
                    <a:pt x="130292" y="85440"/>
                  </a:lnTo>
                  <a:lnTo>
                    <a:pt x="129477" y="84592"/>
                  </a:lnTo>
                  <a:lnTo>
                    <a:pt x="113805" y="103626"/>
                  </a:lnTo>
                  <a:lnTo>
                    <a:pt x="47837" y="197746"/>
                  </a:lnTo>
                  <a:lnTo>
                    <a:pt x="0" y="278844"/>
                  </a:lnTo>
                  <a:lnTo>
                    <a:pt x="3063" y="1514939"/>
                  </a:lnTo>
                  <a:lnTo>
                    <a:pt x="341901" y="2084289"/>
                  </a:lnTo>
                  <a:lnTo>
                    <a:pt x="444987" y="2164544"/>
                  </a:lnTo>
                  <a:lnTo>
                    <a:pt x="542641" y="2228126"/>
                  </a:lnTo>
                  <a:lnTo>
                    <a:pt x="645451" y="2284461"/>
                  </a:lnTo>
                  <a:lnTo>
                    <a:pt x="664137" y="2292922"/>
                  </a:lnTo>
                  <a:lnTo>
                    <a:pt x="760999" y="515017"/>
                  </a:lnTo>
                  <a:close/>
                </a:path>
              </a:pathLst>
            </a:custGeom>
            <a:solidFill>
              <a:srgbClr val="22356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19" name="object 27"/>
            <p:cNvSpPr/>
            <p:nvPr/>
          </p:nvSpPr>
          <p:spPr>
            <a:xfrm>
              <a:off x="7135755" y="308813"/>
              <a:ext cx="2518679" cy="771677"/>
            </a:xfrm>
            <a:custGeom>
              <a:avLst/>
              <a:gdLst/>
              <a:ahLst/>
              <a:cxnLst/>
              <a:rect l="l" t="t" r="r" b="b"/>
              <a:pathLst>
                <a:path w="2518679" h="771677">
                  <a:moveTo>
                    <a:pt x="2518679" y="578460"/>
                  </a:moveTo>
                  <a:lnTo>
                    <a:pt x="2506510" y="553495"/>
                  </a:lnTo>
                  <a:lnTo>
                    <a:pt x="2474169" y="498670"/>
                  </a:lnTo>
                  <a:lnTo>
                    <a:pt x="1487100" y="0"/>
                  </a:lnTo>
                  <a:lnTo>
                    <a:pt x="228859" y="52523"/>
                  </a:lnTo>
                  <a:lnTo>
                    <a:pt x="151705" y="111536"/>
                  </a:lnTo>
                  <a:lnTo>
                    <a:pt x="65544" y="188471"/>
                  </a:lnTo>
                  <a:lnTo>
                    <a:pt x="0" y="256659"/>
                  </a:lnTo>
                  <a:lnTo>
                    <a:pt x="559822" y="771677"/>
                  </a:lnTo>
                  <a:lnTo>
                    <a:pt x="2518679" y="578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0" name="object 28"/>
            <p:cNvSpPr/>
            <p:nvPr/>
          </p:nvSpPr>
          <p:spPr>
            <a:xfrm>
              <a:off x="7132714" y="302494"/>
              <a:ext cx="2527502" cy="781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1" name="object 29"/>
            <p:cNvSpPr/>
            <p:nvPr/>
          </p:nvSpPr>
          <p:spPr>
            <a:xfrm>
              <a:off x="7598715" y="887273"/>
              <a:ext cx="2119318" cy="2123037"/>
            </a:xfrm>
            <a:custGeom>
              <a:avLst/>
              <a:gdLst/>
              <a:ahLst/>
              <a:cxnLst/>
              <a:rect l="l" t="t" r="r" b="b"/>
              <a:pathLst>
                <a:path w="2119318" h="2123037">
                  <a:moveTo>
                    <a:pt x="2119318" y="143164"/>
                  </a:moveTo>
                  <a:lnTo>
                    <a:pt x="2094090" y="78714"/>
                  </a:lnTo>
                  <a:lnTo>
                    <a:pt x="2055720" y="0"/>
                  </a:lnTo>
                  <a:lnTo>
                    <a:pt x="96862" y="193217"/>
                  </a:lnTo>
                  <a:lnTo>
                    <a:pt x="0" y="1971121"/>
                  </a:lnTo>
                  <a:lnTo>
                    <a:pt x="88887" y="2011370"/>
                  </a:lnTo>
                  <a:lnTo>
                    <a:pt x="200828" y="2052074"/>
                  </a:lnTo>
                  <a:lnTo>
                    <a:pt x="316744" y="2084394"/>
                  </a:lnTo>
                  <a:lnTo>
                    <a:pt x="436240" y="2107949"/>
                  </a:lnTo>
                  <a:lnTo>
                    <a:pt x="558925" y="2122361"/>
                  </a:lnTo>
                  <a:lnTo>
                    <a:pt x="576296" y="2123037"/>
                  </a:lnTo>
                  <a:lnTo>
                    <a:pt x="1538964" y="1874634"/>
                  </a:lnTo>
                  <a:lnTo>
                    <a:pt x="1587944" y="1842743"/>
                  </a:lnTo>
                  <a:lnTo>
                    <a:pt x="1680049" y="1772294"/>
                  </a:lnTo>
                  <a:lnTo>
                    <a:pt x="1766211" y="1695358"/>
                  </a:lnTo>
                  <a:lnTo>
                    <a:pt x="1810183" y="1649613"/>
                  </a:lnTo>
                  <a:lnTo>
                    <a:pt x="2119318" y="143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2" name="object 30"/>
            <p:cNvSpPr/>
            <p:nvPr/>
          </p:nvSpPr>
          <p:spPr>
            <a:xfrm>
              <a:off x="7784843" y="1069919"/>
              <a:ext cx="26704" cy="32692"/>
            </a:xfrm>
            <a:custGeom>
              <a:avLst/>
              <a:gdLst/>
              <a:ahLst/>
              <a:cxnLst/>
              <a:rect l="l" t="t" r="r" b="b"/>
              <a:pathLst>
                <a:path w="26704" h="32692">
                  <a:moveTo>
                    <a:pt x="26704" y="10983"/>
                  </a:moveTo>
                  <a:lnTo>
                    <a:pt x="23384" y="2008"/>
                  </a:lnTo>
                  <a:lnTo>
                    <a:pt x="17904" y="0"/>
                  </a:lnTo>
                  <a:lnTo>
                    <a:pt x="11123" y="668"/>
                  </a:lnTo>
                  <a:lnTo>
                    <a:pt x="5100" y="4143"/>
                  </a:lnTo>
                  <a:lnTo>
                    <a:pt x="0" y="14774"/>
                  </a:lnTo>
                  <a:lnTo>
                    <a:pt x="533" y="25891"/>
                  </a:lnTo>
                  <a:lnTo>
                    <a:pt x="8165" y="32692"/>
                  </a:lnTo>
                  <a:lnTo>
                    <a:pt x="18651" y="30294"/>
                  </a:lnTo>
                  <a:lnTo>
                    <a:pt x="24979" y="21735"/>
                  </a:lnTo>
                  <a:lnTo>
                    <a:pt x="26704" y="10983"/>
                  </a:lnTo>
                  <a:close/>
                </a:path>
              </a:pathLst>
            </a:custGeom>
            <a:solidFill>
              <a:srgbClr val="21316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3" name="object 31"/>
            <p:cNvSpPr/>
            <p:nvPr/>
          </p:nvSpPr>
          <p:spPr>
            <a:xfrm>
              <a:off x="7963041" y="1052227"/>
              <a:ext cx="25772" cy="28976"/>
            </a:xfrm>
            <a:custGeom>
              <a:avLst/>
              <a:gdLst/>
              <a:ahLst/>
              <a:cxnLst/>
              <a:rect l="l" t="t" r="r" b="b"/>
              <a:pathLst>
                <a:path w="25772" h="28976">
                  <a:moveTo>
                    <a:pt x="25772" y="10542"/>
                  </a:moveTo>
                  <a:lnTo>
                    <a:pt x="23787" y="3204"/>
                  </a:lnTo>
                  <a:lnTo>
                    <a:pt x="19069" y="0"/>
                  </a:lnTo>
                  <a:lnTo>
                    <a:pt x="11364" y="760"/>
                  </a:lnTo>
                  <a:lnTo>
                    <a:pt x="5024" y="4380"/>
                  </a:lnTo>
                  <a:lnTo>
                    <a:pt x="0" y="14969"/>
                  </a:lnTo>
                  <a:lnTo>
                    <a:pt x="941" y="26043"/>
                  </a:lnTo>
                  <a:lnTo>
                    <a:pt x="11445" y="28976"/>
                  </a:lnTo>
                  <a:lnTo>
                    <a:pt x="19291" y="25794"/>
                  </a:lnTo>
                  <a:lnTo>
                    <a:pt x="24170" y="18860"/>
                  </a:lnTo>
                  <a:lnTo>
                    <a:pt x="25772" y="10542"/>
                  </a:lnTo>
                  <a:close/>
                </a:path>
              </a:pathLst>
            </a:custGeom>
            <a:solidFill>
              <a:srgbClr val="21356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4" name="object 32"/>
            <p:cNvSpPr/>
            <p:nvPr/>
          </p:nvSpPr>
          <p:spPr>
            <a:xfrm>
              <a:off x="7992284" y="1049350"/>
              <a:ext cx="25666" cy="28937"/>
            </a:xfrm>
            <a:custGeom>
              <a:avLst/>
              <a:gdLst/>
              <a:ahLst/>
              <a:cxnLst/>
              <a:rect l="l" t="t" r="r" b="b"/>
              <a:pathLst>
                <a:path w="25666" h="28937">
                  <a:moveTo>
                    <a:pt x="25666" y="10524"/>
                  </a:moveTo>
                  <a:lnTo>
                    <a:pt x="23705" y="3192"/>
                  </a:lnTo>
                  <a:lnTo>
                    <a:pt x="18991" y="0"/>
                  </a:lnTo>
                  <a:lnTo>
                    <a:pt x="11319" y="766"/>
                  </a:lnTo>
                  <a:lnTo>
                    <a:pt x="5047" y="4359"/>
                  </a:lnTo>
                  <a:lnTo>
                    <a:pt x="0" y="14930"/>
                  </a:lnTo>
                  <a:lnTo>
                    <a:pt x="898" y="25989"/>
                  </a:lnTo>
                  <a:lnTo>
                    <a:pt x="11319" y="28937"/>
                  </a:lnTo>
                  <a:lnTo>
                    <a:pt x="19142" y="25764"/>
                  </a:lnTo>
                  <a:lnTo>
                    <a:pt x="24034" y="18837"/>
                  </a:lnTo>
                  <a:lnTo>
                    <a:pt x="25666" y="10524"/>
                  </a:lnTo>
                  <a:close/>
                </a:path>
              </a:pathLst>
            </a:custGeom>
            <a:solidFill>
              <a:srgbClr val="2236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5" name="object 33"/>
            <p:cNvSpPr/>
            <p:nvPr/>
          </p:nvSpPr>
          <p:spPr>
            <a:xfrm>
              <a:off x="8021394" y="1046531"/>
              <a:ext cx="25477" cy="28879"/>
            </a:xfrm>
            <a:custGeom>
              <a:avLst/>
              <a:gdLst/>
              <a:ahLst/>
              <a:cxnLst/>
              <a:rect l="l" t="t" r="r" b="b"/>
              <a:pathLst>
                <a:path w="25477" h="28879">
                  <a:moveTo>
                    <a:pt x="25477" y="10058"/>
                  </a:moveTo>
                  <a:lnTo>
                    <a:pt x="23268" y="2822"/>
                  </a:lnTo>
                  <a:lnTo>
                    <a:pt x="18461" y="0"/>
                  </a:lnTo>
                  <a:lnTo>
                    <a:pt x="11511" y="685"/>
                  </a:lnTo>
                  <a:lnTo>
                    <a:pt x="4997" y="4456"/>
                  </a:lnTo>
                  <a:lnTo>
                    <a:pt x="0" y="15071"/>
                  </a:lnTo>
                  <a:lnTo>
                    <a:pt x="1019" y="26081"/>
                  </a:lnTo>
                  <a:lnTo>
                    <a:pt x="11430" y="28879"/>
                  </a:lnTo>
                  <a:lnTo>
                    <a:pt x="19209" y="25519"/>
                  </a:lnTo>
                  <a:lnTo>
                    <a:pt x="24007" y="18434"/>
                  </a:lnTo>
                  <a:lnTo>
                    <a:pt x="25477" y="10058"/>
                  </a:lnTo>
                  <a:close/>
                </a:path>
              </a:pathLst>
            </a:custGeom>
            <a:solidFill>
              <a:srgbClr val="23376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6" name="object 34"/>
            <p:cNvSpPr/>
            <p:nvPr/>
          </p:nvSpPr>
          <p:spPr>
            <a:xfrm>
              <a:off x="8050333" y="1043686"/>
              <a:ext cx="25382" cy="28819"/>
            </a:xfrm>
            <a:custGeom>
              <a:avLst/>
              <a:gdLst/>
              <a:ahLst/>
              <a:cxnLst/>
              <a:rect l="l" t="t" r="r" b="b"/>
              <a:pathLst>
                <a:path w="25382" h="28819">
                  <a:moveTo>
                    <a:pt x="25382" y="9898"/>
                  </a:moveTo>
                  <a:lnTo>
                    <a:pt x="23123" y="2691"/>
                  </a:lnTo>
                  <a:lnTo>
                    <a:pt x="18368" y="0"/>
                  </a:lnTo>
                  <a:lnTo>
                    <a:pt x="11509" y="676"/>
                  </a:lnTo>
                  <a:lnTo>
                    <a:pt x="5013" y="4436"/>
                  </a:lnTo>
                  <a:lnTo>
                    <a:pt x="0" y="15044"/>
                  </a:lnTo>
                  <a:lnTo>
                    <a:pt x="1002" y="26043"/>
                  </a:lnTo>
                  <a:lnTo>
                    <a:pt x="11411" y="28819"/>
                  </a:lnTo>
                  <a:lnTo>
                    <a:pt x="19177" y="25417"/>
                  </a:lnTo>
                  <a:lnTo>
                    <a:pt x="23950" y="18291"/>
                  </a:lnTo>
                  <a:lnTo>
                    <a:pt x="25382" y="9898"/>
                  </a:lnTo>
                  <a:close/>
                </a:path>
              </a:pathLst>
            </a:custGeom>
            <a:solidFill>
              <a:srgbClr val="23366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7" name="object 35"/>
            <p:cNvSpPr/>
            <p:nvPr/>
          </p:nvSpPr>
          <p:spPr>
            <a:xfrm>
              <a:off x="8079125" y="1040820"/>
              <a:ext cx="25375" cy="28846"/>
            </a:xfrm>
            <a:custGeom>
              <a:avLst/>
              <a:gdLst/>
              <a:ahLst/>
              <a:cxnLst/>
              <a:rect l="l" t="t" r="r" b="b"/>
              <a:pathLst>
                <a:path w="25375" h="28846">
                  <a:moveTo>
                    <a:pt x="25375" y="10099"/>
                  </a:moveTo>
                  <a:lnTo>
                    <a:pt x="23272" y="2832"/>
                  </a:lnTo>
                  <a:lnTo>
                    <a:pt x="18635" y="0"/>
                  </a:lnTo>
                  <a:lnTo>
                    <a:pt x="11332" y="720"/>
                  </a:lnTo>
                  <a:lnTo>
                    <a:pt x="5044" y="4364"/>
                  </a:lnTo>
                  <a:lnTo>
                    <a:pt x="0" y="14971"/>
                  </a:lnTo>
                  <a:lnTo>
                    <a:pt x="929" y="25991"/>
                  </a:lnTo>
                  <a:lnTo>
                    <a:pt x="11248" y="28846"/>
                  </a:lnTo>
                  <a:lnTo>
                    <a:pt x="19003" y="25532"/>
                  </a:lnTo>
                  <a:lnTo>
                    <a:pt x="23832" y="18474"/>
                  </a:lnTo>
                  <a:lnTo>
                    <a:pt x="25375" y="10099"/>
                  </a:lnTo>
                  <a:close/>
                </a:path>
              </a:pathLst>
            </a:custGeom>
            <a:solidFill>
              <a:srgbClr val="23366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8" name="object 36"/>
            <p:cNvSpPr/>
            <p:nvPr/>
          </p:nvSpPr>
          <p:spPr>
            <a:xfrm>
              <a:off x="8107814" y="1037996"/>
              <a:ext cx="25289" cy="28839"/>
            </a:xfrm>
            <a:custGeom>
              <a:avLst/>
              <a:gdLst/>
              <a:ahLst/>
              <a:cxnLst/>
              <a:rect l="l" t="t" r="r" b="b"/>
              <a:pathLst>
                <a:path w="25289" h="28839">
                  <a:moveTo>
                    <a:pt x="25289" y="9966"/>
                  </a:moveTo>
                  <a:lnTo>
                    <a:pt x="23147" y="2721"/>
                  </a:lnTo>
                  <a:lnTo>
                    <a:pt x="18568" y="0"/>
                  </a:lnTo>
                  <a:lnTo>
                    <a:pt x="11338" y="713"/>
                  </a:lnTo>
                  <a:lnTo>
                    <a:pt x="5032" y="4384"/>
                  </a:lnTo>
                  <a:lnTo>
                    <a:pt x="0" y="15012"/>
                  </a:lnTo>
                  <a:lnTo>
                    <a:pt x="961" y="26027"/>
                  </a:lnTo>
                  <a:lnTo>
                    <a:pt x="11267" y="28839"/>
                  </a:lnTo>
                  <a:lnTo>
                    <a:pt x="18994" y="25470"/>
                  </a:lnTo>
                  <a:lnTo>
                    <a:pt x="23786" y="18364"/>
                  </a:lnTo>
                  <a:lnTo>
                    <a:pt x="25289" y="9966"/>
                  </a:lnTo>
                  <a:close/>
                </a:path>
              </a:pathLst>
            </a:custGeom>
            <a:solidFill>
              <a:srgbClr val="2334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29" name="object 37"/>
            <p:cNvSpPr/>
            <p:nvPr/>
          </p:nvSpPr>
          <p:spPr>
            <a:xfrm>
              <a:off x="8136366" y="1035188"/>
              <a:ext cx="25209" cy="28776"/>
            </a:xfrm>
            <a:custGeom>
              <a:avLst/>
              <a:gdLst/>
              <a:ahLst/>
              <a:cxnLst/>
              <a:rect l="l" t="t" r="r" b="b"/>
              <a:pathLst>
                <a:path w="25209" h="28776">
                  <a:moveTo>
                    <a:pt x="25209" y="9905"/>
                  </a:moveTo>
                  <a:lnTo>
                    <a:pt x="23066" y="2675"/>
                  </a:lnTo>
                  <a:lnTo>
                    <a:pt x="18493" y="0"/>
                  </a:lnTo>
                  <a:lnTo>
                    <a:pt x="11334" y="706"/>
                  </a:lnTo>
                  <a:lnTo>
                    <a:pt x="5066" y="4360"/>
                  </a:lnTo>
                  <a:lnTo>
                    <a:pt x="0" y="14969"/>
                  </a:lnTo>
                  <a:lnTo>
                    <a:pt x="910" y="25956"/>
                  </a:lnTo>
                  <a:lnTo>
                    <a:pt x="11167" y="28776"/>
                  </a:lnTo>
                  <a:lnTo>
                    <a:pt x="18885" y="25407"/>
                  </a:lnTo>
                  <a:lnTo>
                    <a:pt x="23690" y="18299"/>
                  </a:lnTo>
                  <a:lnTo>
                    <a:pt x="25209" y="9905"/>
                  </a:lnTo>
                  <a:close/>
                </a:path>
              </a:pathLst>
            </a:custGeom>
            <a:solidFill>
              <a:srgbClr val="23346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0" name="object 38"/>
            <p:cNvSpPr/>
            <p:nvPr/>
          </p:nvSpPr>
          <p:spPr>
            <a:xfrm>
              <a:off x="8164756" y="1032391"/>
              <a:ext cx="25183" cy="28719"/>
            </a:xfrm>
            <a:custGeom>
              <a:avLst/>
              <a:gdLst/>
              <a:ahLst/>
              <a:cxnLst/>
              <a:rect l="l" t="t" r="r" b="b"/>
              <a:pathLst>
                <a:path w="25183" h="28719">
                  <a:moveTo>
                    <a:pt x="25183" y="9754"/>
                  </a:moveTo>
                  <a:lnTo>
                    <a:pt x="22969" y="2542"/>
                  </a:lnTo>
                  <a:lnTo>
                    <a:pt x="18460" y="0"/>
                  </a:lnTo>
                  <a:lnTo>
                    <a:pt x="11268" y="709"/>
                  </a:lnTo>
                  <a:lnTo>
                    <a:pt x="5070" y="4310"/>
                  </a:lnTo>
                  <a:lnTo>
                    <a:pt x="0" y="14911"/>
                  </a:lnTo>
                  <a:lnTo>
                    <a:pt x="907" y="25914"/>
                  </a:lnTo>
                  <a:lnTo>
                    <a:pt x="11194" y="28719"/>
                  </a:lnTo>
                  <a:lnTo>
                    <a:pt x="18919" y="25313"/>
                  </a:lnTo>
                  <a:lnTo>
                    <a:pt x="23707" y="18168"/>
                  </a:lnTo>
                  <a:lnTo>
                    <a:pt x="25183" y="9754"/>
                  </a:lnTo>
                  <a:close/>
                </a:path>
              </a:pathLst>
            </a:custGeom>
            <a:solidFill>
              <a:srgbClr val="2233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1" name="object 39"/>
            <p:cNvSpPr/>
            <p:nvPr/>
          </p:nvSpPr>
          <p:spPr>
            <a:xfrm>
              <a:off x="8193026" y="1029574"/>
              <a:ext cx="25193" cy="28727"/>
            </a:xfrm>
            <a:custGeom>
              <a:avLst/>
              <a:gdLst/>
              <a:ahLst/>
              <a:cxnLst/>
              <a:rect l="l" t="t" r="r" b="b"/>
              <a:pathLst>
                <a:path w="25193" h="28727">
                  <a:moveTo>
                    <a:pt x="25193" y="9941"/>
                  </a:moveTo>
                  <a:lnTo>
                    <a:pt x="23131" y="2677"/>
                  </a:lnTo>
                  <a:lnTo>
                    <a:pt x="18738" y="0"/>
                  </a:lnTo>
                  <a:lnTo>
                    <a:pt x="11137" y="749"/>
                  </a:lnTo>
                  <a:lnTo>
                    <a:pt x="5119" y="4264"/>
                  </a:lnTo>
                  <a:lnTo>
                    <a:pt x="0" y="14846"/>
                  </a:lnTo>
                  <a:lnTo>
                    <a:pt x="802" y="25853"/>
                  </a:lnTo>
                  <a:lnTo>
                    <a:pt x="11053" y="28727"/>
                  </a:lnTo>
                  <a:lnTo>
                    <a:pt x="18782" y="25407"/>
                  </a:lnTo>
                  <a:lnTo>
                    <a:pt x="23619" y="18331"/>
                  </a:lnTo>
                  <a:lnTo>
                    <a:pt x="25193" y="9941"/>
                  </a:lnTo>
                  <a:close/>
                </a:path>
              </a:pathLst>
            </a:custGeom>
            <a:solidFill>
              <a:srgbClr val="2131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2" name="object 40"/>
            <p:cNvSpPr/>
            <p:nvPr/>
          </p:nvSpPr>
          <p:spPr>
            <a:xfrm>
              <a:off x="8221194" y="1026805"/>
              <a:ext cx="25075" cy="28704"/>
            </a:xfrm>
            <a:custGeom>
              <a:avLst/>
              <a:gdLst/>
              <a:ahLst/>
              <a:cxnLst/>
              <a:rect l="l" t="t" r="r" b="b"/>
              <a:pathLst>
                <a:path w="25075" h="28704">
                  <a:moveTo>
                    <a:pt x="25075" y="9770"/>
                  </a:moveTo>
                  <a:lnTo>
                    <a:pt x="22967" y="2534"/>
                  </a:lnTo>
                  <a:lnTo>
                    <a:pt x="18653" y="0"/>
                  </a:lnTo>
                  <a:lnTo>
                    <a:pt x="11136" y="741"/>
                  </a:lnTo>
                  <a:lnTo>
                    <a:pt x="5116" y="4253"/>
                  </a:lnTo>
                  <a:lnTo>
                    <a:pt x="0" y="14859"/>
                  </a:lnTo>
                  <a:lnTo>
                    <a:pt x="818" y="25871"/>
                  </a:lnTo>
                  <a:lnTo>
                    <a:pt x="11057" y="28704"/>
                  </a:lnTo>
                  <a:lnTo>
                    <a:pt x="18756" y="25321"/>
                  </a:lnTo>
                  <a:lnTo>
                    <a:pt x="23550" y="18187"/>
                  </a:lnTo>
                  <a:lnTo>
                    <a:pt x="25075" y="9770"/>
                  </a:lnTo>
                  <a:close/>
                </a:path>
              </a:pathLst>
            </a:custGeom>
            <a:solidFill>
              <a:srgbClr val="20316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3" name="object 41"/>
            <p:cNvSpPr/>
            <p:nvPr/>
          </p:nvSpPr>
          <p:spPr>
            <a:xfrm>
              <a:off x="8249252" y="1024078"/>
              <a:ext cx="24918" cy="28634"/>
            </a:xfrm>
            <a:custGeom>
              <a:avLst/>
              <a:gdLst/>
              <a:ahLst/>
              <a:cxnLst/>
              <a:rect l="l" t="t" r="r" b="b"/>
              <a:pathLst>
                <a:path w="24918" h="28634">
                  <a:moveTo>
                    <a:pt x="24918" y="9481"/>
                  </a:moveTo>
                  <a:lnTo>
                    <a:pt x="22654" y="2326"/>
                  </a:lnTo>
                  <a:lnTo>
                    <a:pt x="18240" y="0"/>
                  </a:lnTo>
                  <a:lnTo>
                    <a:pt x="11276" y="686"/>
                  </a:lnTo>
                  <a:lnTo>
                    <a:pt x="5096" y="4317"/>
                  </a:lnTo>
                  <a:lnTo>
                    <a:pt x="0" y="14928"/>
                  </a:lnTo>
                  <a:lnTo>
                    <a:pt x="885" y="25887"/>
                  </a:lnTo>
                  <a:lnTo>
                    <a:pt x="11050" y="28634"/>
                  </a:lnTo>
                  <a:lnTo>
                    <a:pt x="18713" y="25144"/>
                  </a:lnTo>
                  <a:lnTo>
                    <a:pt x="23470" y="17923"/>
                  </a:lnTo>
                  <a:lnTo>
                    <a:pt x="24918" y="9481"/>
                  </a:lnTo>
                  <a:close/>
                </a:path>
              </a:pathLst>
            </a:custGeom>
            <a:solidFill>
              <a:srgbClr val="21326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4" name="object 42"/>
            <p:cNvSpPr/>
            <p:nvPr/>
          </p:nvSpPr>
          <p:spPr>
            <a:xfrm>
              <a:off x="8277163" y="1021337"/>
              <a:ext cx="24804" cy="28632"/>
            </a:xfrm>
            <a:custGeom>
              <a:avLst/>
              <a:gdLst/>
              <a:ahLst/>
              <a:cxnLst/>
              <a:rect l="l" t="t" r="r" b="b"/>
              <a:pathLst>
                <a:path w="24804" h="28632">
                  <a:moveTo>
                    <a:pt x="24804" y="9225"/>
                  </a:moveTo>
                  <a:lnTo>
                    <a:pt x="22434" y="2116"/>
                  </a:lnTo>
                  <a:lnTo>
                    <a:pt x="18114" y="0"/>
                  </a:lnTo>
                  <a:lnTo>
                    <a:pt x="11274" y="674"/>
                  </a:lnTo>
                  <a:lnTo>
                    <a:pt x="5045" y="4321"/>
                  </a:lnTo>
                  <a:lnTo>
                    <a:pt x="0" y="14979"/>
                  </a:lnTo>
                  <a:lnTo>
                    <a:pt x="994" y="25962"/>
                  </a:lnTo>
                  <a:lnTo>
                    <a:pt x="11149" y="28632"/>
                  </a:lnTo>
                  <a:lnTo>
                    <a:pt x="18766" y="25033"/>
                  </a:lnTo>
                  <a:lnTo>
                    <a:pt x="23450" y="17714"/>
                  </a:lnTo>
                  <a:lnTo>
                    <a:pt x="24804" y="9225"/>
                  </a:lnTo>
                  <a:close/>
                </a:path>
              </a:pathLst>
            </a:custGeom>
            <a:solidFill>
              <a:srgbClr val="22336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5" name="object 43"/>
            <p:cNvSpPr/>
            <p:nvPr/>
          </p:nvSpPr>
          <p:spPr>
            <a:xfrm>
              <a:off x="8305001" y="1018625"/>
              <a:ext cx="24605" cy="28614"/>
            </a:xfrm>
            <a:custGeom>
              <a:avLst/>
              <a:gdLst/>
              <a:ahLst/>
              <a:cxnLst/>
              <a:rect l="l" t="t" r="r" b="b"/>
              <a:pathLst>
                <a:path w="24605" h="28614">
                  <a:moveTo>
                    <a:pt x="24605" y="8967"/>
                  </a:moveTo>
                  <a:lnTo>
                    <a:pt x="22106" y="1922"/>
                  </a:lnTo>
                  <a:lnTo>
                    <a:pt x="17768" y="0"/>
                  </a:lnTo>
                  <a:lnTo>
                    <a:pt x="11344" y="633"/>
                  </a:lnTo>
                  <a:lnTo>
                    <a:pt x="5018" y="4394"/>
                  </a:lnTo>
                  <a:lnTo>
                    <a:pt x="0" y="15077"/>
                  </a:lnTo>
                  <a:lnTo>
                    <a:pt x="1053" y="26023"/>
                  </a:lnTo>
                  <a:lnTo>
                    <a:pt x="11127" y="28614"/>
                  </a:lnTo>
                  <a:lnTo>
                    <a:pt x="18692" y="24906"/>
                  </a:lnTo>
                  <a:lnTo>
                    <a:pt x="23326" y="17493"/>
                  </a:lnTo>
                  <a:lnTo>
                    <a:pt x="24605" y="8967"/>
                  </a:lnTo>
                  <a:close/>
                </a:path>
              </a:pathLst>
            </a:custGeom>
            <a:solidFill>
              <a:srgbClr val="22346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6" name="object 44"/>
            <p:cNvSpPr/>
            <p:nvPr/>
          </p:nvSpPr>
          <p:spPr>
            <a:xfrm>
              <a:off x="8332608" y="1015880"/>
              <a:ext cx="24649" cy="28546"/>
            </a:xfrm>
            <a:custGeom>
              <a:avLst/>
              <a:gdLst/>
              <a:ahLst/>
              <a:cxnLst/>
              <a:rect l="l" t="t" r="r" b="b"/>
              <a:pathLst>
                <a:path w="24649" h="28546">
                  <a:moveTo>
                    <a:pt x="24649" y="9152"/>
                  </a:moveTo>
                  <a:lnTo>
                    <a:pt x="22296" y="2067"/>
                  </a:lnTo>
                  <a:lnTo>
                    <a:pt x="17991" y="0"/>
                  </a:lnTo>
                  <a:lnTo>
                    <a:pt x="11301" y="659"/>
                  </a:lnTo>
                  <a:lnTo>
                    <a:pt x="5098" y="4348"/>
                  </a:lnTo>
                  <a:lnTo>
                    <a:pt x="0" y="14954"/>
                  </a:lnTo>
                  <a:lnTo>
                    <a:pt x="913" y="25863"/>
                  </a:lnTo>
                  <a:lnTo>
                    <a:pt x="10964" y="28546"/>
                  </a:lnTo>
                  <a:lnTo>
                    <a:pt x="18556" y="24950"/>
                  </a:lnTo>
                  <a:lnTo>
                    <a:pt x="23260" y="17633"/>
                  </a:lnTo>
                  <a:lnTo>
                    <a:pt x="24649" y="9152"/>
                  </a:lnTo>
                  <a:close/>
                </a:path>
              </a:pathLst>
            </a:custGeom>
            <a:solidFill>
              <a:srgbClr val="21346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7" name="object 45"/>
            <p:cNvSpPr/>
            <p:nvPr/>
          </p:nvSpPr>
          <p:spPr>
            <a:xfrm>
              <a:off x="8360194" y="1013197"/>
              <a:ext cx="24388" cy="28539"/>
            </a:xfrm>
            <a:custGeom>
              <a:avLst/>
              <a:gdLst/>
              <a:ahLst/>
              <a:cxnLst/>
              <a:rect l="l" t="t" r="r" b="b"/>
              <a:pathLst>
                <a:path w="24388" h="28539">
                  <a:moveTo>
                    <a:pt x="24388" y="8647"/>
                  </a:moveTo>
                  <a:lnTo>
                    <a:pt x="21784" y="1676"/>
                  </a:lnTo>
                  <a:lnTo>
                    <a:pt x="17606" y="0"/>
                  </a:lnTo>
                  <a:lnTo>
                    <a:pt x="11334" y="618"/>
                  </a:lnTo>
                  <a:lnTo>
                    <a:pt x="5024" y="4373"/>
                  </a:lnTo>
                  <a:lnTo>
                    <a:pt x="0" y="15081"/>
                  </a:lnTo>
                  <a:lnTo>
                    <a:pt x="1067" y="26012"/>
                  </a:lnTo>
                  <a:lnTo>
                    <a:pt x="11123" y="28539"/>
                  </a:lnTo>
                  <a:lnTo>
                    <a:pt x="18640" y="24723"/>
                  </a:lnTo>
                  <a:lnTo>
                    <a:pt x="23201" y="17211"/>
                  </a:lnTo>
                  <a:lnTo>
                    <a:pt x="24388" y="8647"/>
                  </a:lnTo>
                  <a:close/>
                </a:path>
              </a:pathLst>
            </a:custGeom>
            <a:solidFill>
              <a:srgbClr val="2236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8" name="object 46"/>
            <p:cNvSpPr/>
            <p:nvPr/>
          </p:nvSpPr>
          <p:spPr>
            <a:xfrm>
              <a:off x="8387628" y="1010537"/>
              <a:ext cx="24232" cy="28416"/>
            </a:xfrm>
            <a:custGeom>
              <a:avLst/>
              <a:gdLst/>
              <a:ahLst/>
              <a:cxnLst/>
              <a:rect l="l" t="t" r="r" b="b"/>
              <a:pathLst>
                <a:path w="24232" h="28416">
                  <a:moveTo>
                    <a:pt x="24232" y="8291"/>
                  </a:moveTo>
                  <a:lnTo>
                    <a:pt x="21423" y="1448"/>
                  </a:lnTo>
                  <a:lnTo>
                    <a:pt x="17149" y="0"/>
                  </a:lnTo>
                  <a:lnTo>
                    <a:pt x="11492" y="557"/>
                  </a:lnTo>
                  <a:lnTo>
                    <a:pt x="5012" y="4433"/>
                  </a:lnTo>
                  <a:lnTo>
                    <a:pt x="0" y="15124"/>
                  </a:lnTo>
                  <a:lnTo>
                    <a:pt x="1122" y="25997"/>
                  </a:lnTo>
                  <a:lnTo>
                    <a:pt x="11177" y="28416"/>
                  </a:lnTo>
                  <a:lnTo>
                    <a:pt x="18671" y="24473"/>
                  </a:lnTo>
                  <a:lnTo>
                    <a:pt x="23169" y="16865"/>
                  </a:lnTo>
                  <a:lnTo>
                    <a:pt x="24232" y="8291"/>
                  </a:lnTo>
                  <a:close/>
                </a:path>
              </a:pathLst>
            </a:custGeom>
            <a:solidFill>
              <a:srgbClr val="24386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39" name="object 47"/>
            <p:cNvSpPr/>
            <p:nvPr/>
          </p:nvSpPr>
          <p:spPr>
            <a:xfrm>
              <a:off x="8442104" y="1005174"/>
              <a:ext cx="24022" cy="28410"/>
            </a:xfrm>
            <a:custGeom>
              <a:avLst/>
              <a:gdLst/>
              <a:ahLst/>
              <a:cxnLst/>
              <a:rect l="l" t="t" r="r" b="b"/>
              <a:pathLst>
                <a:path w="24022" h="28410">
                  <a:moveTo>
                    <a:pt x="24022" y="8184"/>
                  </a:moveTo>
                  <a:lnTo>
                    <a:pt x="21222" y="1365"/>
                  </a:lnTo>
                  <a:lnTo>
                    <a:pt x="17043" y="0"/>
                  </a:lnTo>
                  <a:lnTo>
                    <a:pt x="11499" y="546"/>
                  </a:lnTo>
                  <a:lnTo>
                    <a:pt x="5042" y="4449"/>
                  </a:lnTo>
                  <a:lnTo>
                    <a:pt x="0" y="15157"/>
                  </a:lnTo>
                  <a:lnTo>
                    <a:pt x="1089" y="25991"/>
                  </a:lnTo>
                  <a:lnTo>
                    <a:pt x="11063" y="28410"/>
                  </a:lnTo>
                  <a:lnTo>
                    <a:pt x="18502" y="24431"/>
                  </a:lnTo>
                  <a:lnTo>
                    <a:pt x="22969" y="16781"/>
                  </a:lnTo>
                  <a:lnTo>
                    <a:pt x="24022" y="8184"/>
                  </a:lnTo>
                  <a:close/>
                </a:path>
              </a:pathLst>
            </a:custGeom>
            <a:solidFill>
              <a:srgbClr val="24377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40" name="object 48"/>
            <p:cNvSpPr/>
            <p:nvPr/>
          </p:nvSpPr>
          <p:spPr>
            <a:xfrm>
              <a:off x="9639054" y="887273"/>
              <a:ext cx="20617" cy="28600"/>
            </a:xfrm>
            <a:custGeom>
              <a:avLst/>
              <a:gdLst/>
              <a:ahLst/>
              <a:cxnLst/>
              <a:rect l="l" t="t" r="r" b="b"/>
              <a:pathLst>
                <a:path w="20617" h="28600">
                  <a:moveTo>
                    <a:pt x="20617" y="10774"/>
                  </a:moveTo>
                  <a:lnTo>
                    <a:pt x="15380" y="0"/>
                  </a:lnTo>
                  <a:lnTo>
                    <a:pt x="11306" y="401"/>
                  </a:lnTo>
                  <a:lnTo>
                    <a:pt x="4943" y="4677"/>
                  </a:lnTo>
                  <a:lnTo>
                    <a:pt x="0" y="15818"/>
                  </a:lnTo>
                  <a:lnTo>
                    <a:pt x="2004" y="26028"/>
                  </a:lnTo>
                  <a:lnTo>
                    <a:pt x="5033" y="28320"/>
                  </a:lnTo>
                  <a:lnTo>
                    <a:pt x="6252" y="28600"/>
                  </a:lnTo>
                  <a:lnTo>
                    <a:pt x="7624" y="28473"/>
                  </a:lnTo>
                  <a:lnTo>
                    <a:pt x="16072" y="22331"/>
                  </a:lnTo>
                  <a:lnTo>
                    <a:pt x="20617" y="10774"/>
                  </a:lnTo>
                  <a:close/>
                </a:path>
              </a:pathLst>
            </a:custGeom>
            <a:solidFill>
              <a:srgbClr val="2032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41" name="object 49"/>
            <p:cNvSpPr/>
            <p:nvPr/>
          </p:nvSpPr>
          <p:spPr>
            <a:xfrm>
              <a:off x="9661010" y="900821"/>
              <a:ext cx="6321" cy="12918"/>
            </a:xfrm>
            <a:custGeom>
              <a:avLst/>
              <a:gdLst/>
              <a:ahLst/>
              <a:cxnLst/>
              <a:rect l="l" t="t" r="r" b="b"/>
              <a:pathLst>
                <a:path w="6321" h="12918">
                  <a:moveTo>
                    <a:pt x="6321" y="12907"/>
                  </a:moveTo>
                  <a:lnTo>
                    <a:pt x="29" y="0"/>
                  </a:lnTo>
                  <a:lnTo>
                    <a:pt x="1958" y="10320"/>
                  </a:lnTo>
                  <a:lnTo>
                    <a:pt x="4998" y="12638"/>
                  </a:lnTo>
                  <a:lnTo>
                    <a:pt x="6217" y="12918"/>
                  </a:lnTo>
                  <a:close/>
                </a:path>
              </a:pathLst>
            </a:custGeom>
            <a:solidFill>
              <a:srgbClr val="2030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42" name="object 50"/>
            <p:cNvSpPr/>
            <p:nvPr/>
          </p:nvSpPr>
          <p:spPr>
            <a:xfrm>
              <a:off x="9676686" y="932920"/>
              <a:ext cx="5309" cy="10892"/>
            </a:xfrm>
            <a:custGeom>
              <a:avLst/>
              <a:gdLst/>
              <a:ahLst/>
              <a:cxnLst/>
              <a:rect l="l" t="t" r="r" b="b"/>
              <a:pathLst>
                <a:path w="5309" h="10892">
                  <a:moveTo>
                    <a:pt x="5309" y="10892"/>
                  </a:moveTo>
                  <a:lnTo>
                    <a:pt x="0" y="0"/>
                  </a:lnTo>
                  <a:lnTo>
                    <a:pt x="1674" y="8505"/>
                  </a:lnTo>
                  <a:lnTo>
                    <a:pt x="4663" y="10740"/>
                  </a:lnTo>
                  <a:lnTo>
                    <a:pt x="5309" y="10892"/>
                  </a:lnTo>
                  <a:close/>
                </a:path>
              </a:pathLst>
            </a:custGeom>
            <a:solidFill>
              <a:srgbClr val="1F30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43" name="object 51"/>
            <p:cNvSpPr/>
            <p:nvPr/>
          </p:nvSpPr>
          <p:spPr>
            <a:xfrm>
              <a:off x="9692236" y="964820"/>
              <a:ext cx="3270" cy="8068"/>
            </a:xfrm>
            <a:custGeom>
              <a:avLst/>
              <a:gdLst/>
              <a:ahLst/>
              <a:cxnLst/>
              <a:rect l="l" t="t" r="r" b="b"/>
              <a:pathLst>
                <a:path w="3270" h="8068">
                  <a:moveTo>
                    <a:pt x="3270" y="8068"/>
                  </a:moveTo>
                  <a:lnTo>
                    <a:pt x="569" y="1167"/>
                  </a:lnTo>
                  <a:lnTo>
                    <a:pt x="0" y="0"/>
                  </a:lnTo>
                  <a:lnTo>
                    <a:pt x="1269" y="6571"/>
                  </a:lnTo>
                  <a:lnTo>
                    <a:pt x="3270" y="8068"/>
                  </a:lnTo>
                  <a:close/>
                </a:path>
              </a:pathLst>
            </a:custGeom>
            <a:solidFill>
              <a:srgbClr val="1E2E6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sp>
          <p:nvSpPr>
            <p:cNvPr id="44" name="object 52"/>
            <p:cNvSpPr/>
            <p:nvPr/>
          </p:nvSpPr>
          <p:spPr>
            <a:xfrm>
              <a:off x="8132535" y="1451457"/>
              <a:ext cx="1209294" cy="12632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b="1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00445" y="889000"/>
              <a:ext cx="2136775" cy="213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2789" y="569686"/>
              <a:ext cx="771525" cy="230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CasellaDiTesto 51"/>
          <p:cNvSpPr txBox="1"/>
          <p:nvPr/>
        </p:nvSpPr>
        <p:spPr>
          <a:xfrm>
            <a:off x="128464" y="353522"/>
            <a:ext cx="872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MORE INFORMATION</a:t>
            </a:r>
            <a:r>
              <a:rPr lang="zh-CN" alt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更多信息</a:t>
            </a:r>
            <a:endParaRPr lang="it-IT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53" descr="officers2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30" y="2260616"/>
            <a:ext cx="70104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/>
          <p:nvPr/>
        </p:nvSpPr>
        <p:spPr>
          <a:xfrm>
            <a:off x="164048" y="5555570"/>
            <a:ext cx="7381240" cy="1113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80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IAFEI : the </a:t>
            </a:r>
            <a:r>
              <a:rPr sz="2800" spc="-4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2800" spc="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orldwide </a:t>
            </a:r>
            <a:r>
              <a:rPr sz="2800" spc="-2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800" spc="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ssociation of </a:t>
            </a:r>
            <a:endParaRPr lang="it-IT" sz="2800" spc="0" dirty="0" smtClean="0">
              <a:solidFill>
                <a:srgbClr val="F16522"/>
              </a:solidFill>
              <a:latin typeface="Arial" pitchFamily="34" charset="0"/>
              <a:cs typeface="Arial" pitchFamily="34" charset="0"/>
            </a:endParaRPr>
          </a:p>
          <a:p>
            <a:pPr marL="12700" marR="12700">
              <a:lnSpc>
                <a:spcPct val="100000"/>
              </a:lnSpc>
            </a:pP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Nationa</a:t>
            </a:r>
            <a:r>
              <a:rPr sz="2800" spc="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9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inancia</a:t>
            </a:r>
            <a:r>
              <a:rPr sz="2800" spc="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sz="2800" spc="-5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ecuti</a:t>
            </a:r>
            <a:r>
              <a:rPr sz="2800" spc="-4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800" spc="0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3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nstitu</a:t>
            </a:r>
            <a:r>
              <a:rPr sz="2800" spc="-2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800" spc="-5" dirty="0" smtClean="0">
                <a:solidFill>
                  <a:srgbClr val="F16522"/>
                </a:solidFill>
                <a:latin typeface="Arial" pitchFamily="34" charset="0"/>
                <a:cs typeface="Arial" pitchFamily="34" charset="0"/>
              </a:rPr>
              <a:t>es</a:t>
            </a:r>
            <a:endParaRPr lang="en-US" sz="2800" spc="-5" dirty="0" smtClean="0">
              <a:solidFill>
                <a:srgbClr val="F16522"/>
              </a:solidFill>
              <a:latin typeface="Arial" pitchFamily="34" charset="0"/>
              <a:cs typeface="Arial" pitchFamily="34" charset="0"/>
            </a:endParaRPr>
          </a:p>
          <a:p>
            <a:pPr marL="12700" marR="12700">
              <a:lnSpc>
                <a:spcPct val="100000"/>
              </a:lnSpc>
            </a:pPr>
            <a:r>
              <a:rPr lang="zh-CN" altLang="en-US" sz="2800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国际财务总裁协会联合会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7341105" y="44624"/>
            <a:ext cx="2771835" cy="2706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CasellaDiTesto 6"/>
          <p:cNvSpPr txBox="1"/>
          <p:nvPr/>
        </p:nvSpPr>
        <p:spPr>
          <a:xfrm>
            <a:off x="128464" y="332656"/>
            <a:ext cx="7582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IAFEI?</a:t>
            </a:r>
            <a:r>
              <a:rPr lang="zh-CN" altLang="en-US" sz="34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国际财联简介</a:t>
            </a:r>
            <a:endParaRPr lang="it-IT" sz="3400" b="1" spc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31"/>
          <p:cNvSpPr txBox="1"/>
          <p:nvPr/>
        </p:nvSpPr>
        <p:spPr>
          <a:xfrm>
            <a:off x="509470" y="1412776"/>
            <a:ext cx="9804400" cy="4922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 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orldwide p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essional 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ssociation of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Nationa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inancia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000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ecuti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nstitu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establishe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1969</a:t>
            </a:r>
            <a:r>
              <a:rPr 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成立于</a:t>
            </a:r>
            <a:r>
              <a:rPr lang="en-US" altLang="zh-CN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1969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年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>
              <a:lnSpc>
                <a:spcPts val="750"/>
              </a:lnSpc>
              <a:spcBef>
                <a:spcPts val="10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priva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non-p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ofi</a:t>
            </a:r>
            <a:r>
              <a:rPr sz="20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an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non-politica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ssociation</a:t>
            </a:r>
            <a:r>
              <a:rPr 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 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依瑞士民法成立</a:t>
            </a:r>
            <a:r>
              <a:rPr lang="en-US" altLang="zh-CN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注册地瑞士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gani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z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ed under the 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wiss Civil </a:t>
            </a: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ode and legally domiciled in 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wit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z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erland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12700">
              <a:lnSpc>
                <a:spcPct val="100000"/>
              </a:lnSpc>
            </a:pPr>
            <a:r>
              <a:rPr sz="20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oundin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 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th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inancia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000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ecuti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nstitu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gentina, </a:t>
            </a:r>
            <a:endParaRPr lang="it-IT" sz="2000" spc="-5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12700">
              <a:lnSpc>
                <a:spcPct val="100000"/>
              </a:lnSpc>
            </a:pP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ustralia, Bel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ium, </a:t>
            </a:r>
            <a:r>
              <a:rPr sz="20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an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Germa</a:t>
            </a: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000" spc="-9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tal</a:t>
            </a:r>
            <a:r>
              <a:rPr sz="2000" spc="-9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</a:t>
            </a:r>
            <a:r>
              <a:rPr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M</a:t>
            </a:r>
            <a:r>
              <a:rPr sz="20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xi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0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</a:t>
            </a:r>
            <a:r>
              <a:rPr sz="20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u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Philippine</a:t>
            </a:r>
            <a:r>
              <a:rPr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Spain, Uni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ed </a:t>
            </a:r>
            <a:r>
              <a:rPr sz="20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K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ingdom of G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eat Britain and the 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ombined </a:t>
            </a:r>
            <a:r>
              <a:rPr sz="2000" spc="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nstitu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 of USA and 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anada</a:t>
            </a:r>
            <a:endParaRPr lang="en-US" sz="2000" spc="0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12700"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由不同国家和地区的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12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个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CFO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专业组织发起成立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918844">
              <a:lnSpc>
                <a:spcPct val="100000"/>
              </a:lnSpc>
            </a:pP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 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esent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IAFE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ha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6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wit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h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ota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membershi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12,000 </a:t>
            </a:r>
            <a:r>
              <a:rPr sz="20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financia</a:t>
            </a:r>
            <a:r>
              <a:rPr sz="20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000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ecuti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</a:t>
            </a:r>
            <a:r>
              <a:rPr 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现有会员组织</a:t>
            </a:r>
            <a:r>
              <a:rPr lang="en-US" altLang="zh-CN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16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个，会员</a:t>
            </a:r>
            <a:r>
              <a:rPr lang="en-US" altLang="zh-CN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12000</a:t>
            </a:r>
            <a:r>
              <a:rPr lang="zh-CN" altLang="en-US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人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>
              <a:lnSpc>
                <a:spcPct val="100000"/>
              </a:lnSpc>
              <a:tabLst>
                <a:tab pos="7222490" algn="l"/>
              </a:tabLst>
            </a:pPr>
            <a:r>
              <a:rPr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h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IAFE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etaria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cur</a:t>
            </a:r>
            <a:r>
              <a:rPr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ntl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domicile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th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000" spc="-5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Philippi</a:t>
            </a:r>
            <a:r>
              <a:rPr sz="2000" spc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lang="it-IT"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lang="en-US"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lang="zh-CN" altLang="en-US"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秘书处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设</a:t>
            </a:r>
            <a:r>
              <a:rPr lang="zh-CN" altLang="en-US" sz="20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在菲律宾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pic>
        <p:nvPicPr>
          <p:cNvPr id="43" name="Immagine 42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1412776"/>
            <a:ext cx="381000" cy="304800"/>
          </a:xfrm>
          <a:prstGeom prst="rect">
            <a:avLst/>
          </a:prstGeom>
        </p:spPr>
      </p:pic>
      <p:pic>
        <p:nvPicPr>
          <p:cNvPr id="45" name="Immagine 44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2348880"/>
            <a:ext cx="381000" cy="304800"/>
          </a:xfrm>
          <a:prstGeom prst="rect">
            <a:avLst/>
          </a:prstGeom>
        </p:spPr>
      </p:pic>
      <p:pic>
        <p:nvPicPr>
          <p:cNvPr id="46" name="Immagine 45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3340224"/>
            <a:ext cx="381000" cy="304800"/>
          </a:xfrm>
          <a:prstGeom prst="rect">
            <a:avLst/>
          </a:prstGeom>
        </p:spPr>
      </p:pic>
      <p:pic>
        <p:nvPicPr>
          <p:cNvPr id="47" name="Immagine 46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4581128"/>
            <a:ext cx="381000" cy="304800"/>
          </a:xfrm>
          <a:prstGeom prst="rect">
            <a:avLst/>
          </a:prstGeom>
        </p:spPr>
      </p:pic>
      <p:pic>
        <p:nvPicPr>
          <p:cNvPr id="48" name="Immagine 47" descr="punto_el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5572472"/>
            <a:ext cx="381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asellaDiTesto 183"/>
          <p:cNvSpPr txBox="1"/>
          <p:nvPr/>
        </p:nvSpPr>
        <p:spPr>
          <a:xfrm>
            <a:off x="128464" y="33265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IAFEI MEMBER INSTITUTES</a:t>
            </a:r>
            <a:r>
              <a:rPr lang="zh-CN" altLang="en-US" sz="34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会员组织</a:t>
            </a:r>
            <a:endParaRPr lang="it-IT" sz="3400" b="1" spc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object 6"/>
          <p:cNvSpPr/>
          <p:nvPr/>
        </p:nvSpPr>
        <p:spPr>
          <a:xfrm>
            <a:off x="227906" y="1513414"/>
            <a:ext cx="2211400" cy="700874"/>
          </a:xfrm>
          <a:custGeom>
            <a:avLst/>
            <a:gdLst/>
            <a:ahLst/>
            <a:cxnLst/>
            <a:rect l="l" t="t" r="r" b="b"/>
            <a:pathLst>
              <a:path w="2211400" h="700874">
                <a:moveTo>
                  <a:pt x="0" y="0"/>
                </a:moveTo>
                <a:lnTo>
                  <a:pt x="0" y="700874"/>
                </a:lnTo>
                <a:lnTo>
                  <a:pt x="2211400" y="700874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7"/>
          <p:cNvSpPr/>
          <p:nvPr/>
        </p:nvSpPr>
        <p:spPr>
          <a:xfrm>
            <a:off x="227906" y="1209795"/>
            <a:ext cx="544258" cy="121513"/>
          </a:xfrm>
          <a:custGeom>
            <a:avLst/>
            <a:gdLst/>
            <a:ahLst/>
            <a:cxnLst/>
            <a:rect l="l" t="t" r="r" b="b"/>
            <a:pathLst>
              <a:path w="544258" h="121513">
                <a:moveTo>
                  <a:pt x="0" y="0"/>
                </a:moveTo>
                <a:lnTo>
                  <a:pt x="0" y="121513"/>
                </a:lnTo>
                <a:lnTo>
                  <a:pt x="544258" y="121513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8"/>
          <p:cNvSpPr/>
          <p:nvPr/>
        </p:nvSpPr>
        <p:spPr>
          <a:xfrm>
            <a:off x="227906" y="1452771"/>
            <a:ext cx="544258" cy="121526"/>
          </a:xfrm>
          <a:custGeom>
            <a:avLst/>
            <a:gdLst/>
            <a:ahLst/>
            <a:cxnLst/>
            <a:rect l="l" t="t" r="r" b="b"/>
            <a:pathLst>
              <a:path w="544258" h="121526">
                <a:moveTo>
                  <a:pt x="0" y="0"/>
                </a:moveTo>
                <a:lnTo>
                  <a:pt x="0" y="121526"/>
                </a:lnTo>
                <a:lnTo>
                  <a:pt x="544258" y="121526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9"/>
          <p:cNvSpPr/>
          <p:nvPr/>
        </p:nvSpPr>
        <p:spPr>
          <a:xfrm>
            <a:off x="227906" y="1331309"/>
            <a:ext cx="544258" cy="121462"/>
          </a:xfrm>
          <a:custGeom>
            <a:avLst/>
            <a:gdLst/>
            <a:ahLst/>
            <a:cxnLst/>
            <a:rect l="l" t="t" r="r" b="b"/>
            <a:pathLst>
              <a:path w="544258" h="121462">
                <a:moveTo>
                  <a:pt x="0" y="0"/>
                </a:moveTo>
                <a:lnTo>
                  <a:pt x="0" y="121462"/>
                </a:lnTo>
                <a:lnTo>
                  <a:pt x="544258" y="121462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3"/>
          <p:cNvSpPr/>
          <p:nvPr/>
        </p:nvSpPr>
        <p:spPr>
          <a:xfrm>
            <a:off x="227906" y="1628832"/>
            <a:ext cx="1285570" cy="348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4"/>
          <p:cNvSpPr txBox="1"/>
          <p:nvPr/>
        </p:nvSpPr>
        <p:spPr>
          <a:xfrm>
            <a:off x="910230" y="1294022"/>
            <a:ext cx="658394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5" dirty="0" smtClean="0">
                <a:solidFill>
                  <a:srgbClr val="6D6E70"/>
                </a:solidFill>
                <a:cs typeface="Myriad Pro"/>
              </a:rPr>
              <a:t>Austri</a:t>
            </a:r>
            <a:r>
              <a:rPr sz="1250" b="1" spc="-15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00" name="object 15"/>
          <p:cNvSpPr txBox="1"/>
          <p:nvPr/>
        </p:nvSpPr>
        <p:spPr>
          <a:xfrm>
            <a:off x="215202" y="2023382"/>
            <a:ext cx="1497438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ÖPW</a:t>
            </a:r>
            <a:r>
              <a:rPr sz="950" b="1" spc="-165" dirty="0" smtClean="0">
                <a:solidFill>
                  <a:srgbClr val="6D6E70"/>
                </a:solidFill>
                <a:cs typeface="Myriad Pro"/>
              </a:rPr>
              <a:t>Z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lang="it-IT"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20" dirty="0" smtClean="0">
                <a:solidFill>
                  <a:srgbClr val="6D6E70"/>
                </a:solidFill>
                <a:cs typeface="Myriad Pro"/>
              </a:rPr>
              <a:t>oru</a:t>
            </a:r>
            <a:r>
              <a:rPr sz="950" b="1" spc="-200" dirty="0" smtClean="0">
                <a:solidFill>
                  <a:srgbClr val="6D6E70"/>
                </a:solidFill>
                <a:cs typeface="Myriad Pro"/>
              </a:rPr>
              <a:t>m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lang="it-IT" sz="950" b="1" spc="-45" dirty="0" smtClean="0">
                <a:solidFill>
                  <a:srgbClr val="6D6E70"/>
                </a:solidFill>
                <a:cs typeface="Myriad Pro"/>
              </a:rPr>
              <a:t>  </a:t>
            </a:r>
            <a:r>
              <a:rPr sz="95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err="1" smtClean="0">
                <a:solidFill>
                  <a:srgbClr val="6D6E70"/>
                </a:solidFill>
                <a:cs typeface="Myriad Pro"/>
              </a:rPr>
              <a:t>inan</a:t>
            </a:r>
            <a:r>
              <a:rPr sz="950" b="1" spc="-105" dirty="0" err="1" smtClean="0">
                <a:solidFill>
                  <a:srgbClr val="6D6E70"/>
                </a:solidFill>
                <a:cs typeface="Myriad Pro"/>
              </a:rPr>
              <a:t>z</a:t>
            </a:r>
            <a:r>
              <a:rPr sz="950" b="1" spc="-20" dirty="0" err="1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-130" dirty="0" err="1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50" dirty="0">
              <a:cs typeface="Myriad Pro"/>
            </a:endParaRPr>
          </a:p>
        </p:txBody>
      </p:sp>
      <p:sp>
        <p:nvSpPr>
          <p:cNvPr id="202" name="object 17"/>
          <p:cNvSpPr/>
          <p:nvPr/>
        </p:nvSpPr>
        <p:spPr>
          <a:xfrm>
            <a:off x="239336" y="2775908"/>
            <a:ext cx="2211400" cy="700874"/>
          </a:xfrm>
          <a:custGeom>
            <a:avLst/>
            <a:gdLst/>
            <a:ahLst/>
            <a:cxnLst/>
            <a:rect l="l" t="t" r="r" b="b"/>
            <a:pathLst>
              <a:path w="2211400" h="700874">
                <a:moveTo>
                  <a:pt x="0" y="0"/>
                </a:moveTo>
                <a:lnTo>
                  <a:pt x="0" y="700874"/>
                </a:lnTo>
                <a:lnTo>
                  <a:pt x="2211400" y="700874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18"/>
          <p:cNvSpPr txBox="1"/>
          <p:nvPr/>
        </p:nvSpPr>
        <p:spPr>
          <a:xfrm>
            <a:off x="921664" y="2556516"/>
            <a:ext cx="718967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7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250" b="1" spc="-1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0" dirty="0" smtClean="0">
                <a:solidFill>
                  <a:srgbClr val="6D6E70"/>
                </a:solidFill>
                <a:cs typeface="Myriad Pro"/>
              </a:rPr>
              <a:t>ranc</a:t>
            </a:r>
            <a:r>
              <a:rPr sz="1250" b="1" spc="-15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04" name="object 19"/>
          <p:cNvSpPr/>
          <p:nvPr/>
        </p:nvSpPr>
        <p:spPr>
          <a:xfrm>
            <a:off x="229531" y="2852769"/>
            <a:ext cx="1013155" cy="364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"/>
          <p:cNvSpPr/>
          <p:nvPr/>
        </p:nvSpPr>
        <p:spPr>
          <a:xfrm>
            <a:off x="228808" y="2471730"/>
            <a:ext cx="0" cy="346278"/>
          </a:xfrm>
          <a:custGeom>
            <a:avLst/>
            <a:gdLst/>
            <a:ahLst/>
            <a:cxnLst/>
            <a:rect l="l" t="t" r="r" b="b"/>
            <a:pathLst>
              <a:path h="346278">
                <a:moveTo>
                  <a:pt x="0" y="0"/>
                </a:moveTo>
                <a:lnTo>
                  <a:pt x="0" y="346278"/>
                </a:lnTo>
                <a:lnTo>
                  <a:pt x="0" y="0"/>
                </a:lnTo>
                <a:close/>
              </a:path>
            </a:pathLst>
          </a:custGeom>
          <a:solidFill>
            <a:srgbClr val="00A5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1"/>
          <p:cNvSpPr/>
          <p:nvPr/>
        </p:nvSpPr>
        <p:spPr>
          <a:xfrm>
            <a:off x="228808" y="2471730"/>
            <a:ext cx="172351" cy="346278"/>
          </a:xfrm>
          <a:custGeom>
            <a:avLst/>
            <a:gdLst/>
            <a:ahLst/>
            <a:cxnLst/>
            <a:rect l="l" t="t" r="r" b="b"/>
            <a:pathLst>
              <a:path w="172351" h="346278">
                <a:moveTo>
                  <a:pt x="0" y="0"/>
                </a:moveTo>
                <a:lnTo>
                  <a:pt x="0" y="346278"/>
                </a:lnTo>
                <a:lnTo>
                  <a:pt x="172351" y="346278"/>
                </a:lnTo>
                <a:lnTo>
                  <a:pt x="172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2240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2"/>
          <p:cNvSpPr/>
          <p:nvPr/>
        </p:nvSpPr>
        <p:spPr>
          <a:xfrm>
            <a:off x="401159" y="2471730"/>
            <a:ext cx="172339" cy="346278"/>
          </a:xfrm>
          <a:custGeom>
            <a:avLst/>
            <a:gdLst/>
            <a:ahLst/>
            <a:cxnLst/>
            <a:rect l="l" t="t" r="r" b="b"/>
            <a:pathLst>
              <a:path w="172339" h="346278">
                <a:moveTo>
                  <a:pt x="0" y="0"/>
                </a:moveTo>
                <a:lnTo>
                  <a:pt x="0" y="346278"/>
                </a:lnTo>
                <a:lnTo>
                  <a:pt x="172339" y="346278"/>
                </a:lnTo>
                <a:lnTo>
                  <a:pt x="172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3"/>
          <p:cNvSpPr/>
          <p:nvPr/>
        </p:nvSpPr>
        <p:spPr>
          <a:xfrm>
            <a:off x="573498" y="2471730"/>
            <a:ext cx="172364" cy="346278"/>
          </a:xfrm>
          <a:custGeom>
            <a:avLst/>
            <a:gdLst/>
            <a:ahLst/>
            <a:cxnLst/>
            <a:rect l="l" t="t" r="r" b="b"/>
            <a:pathLst>
              <a:path w="172364" h="346278">
                <a:moveTo>
                  <a:pt x="0" y="0"/>
                </a:moveTo>
                <a:lnTo>
                  <a:pt x="0" y="346278"/>
                </a:lnTo>
                <a:lnTo>
                  <a:pt x="172364" y="346278"/>
                </a:lnTo>
                <a:lnTo>
                  <a:pt x="172364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6"/>
          <p:cNvSpPr txBox="1"/>
          <p:nvPr/>
        </p:nvSpPr>
        <p:spPr>
          <a:xfrm>
            <a:off x="252062" y="3198932"/>
            <a:ext cx="2252666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950" b="1" spc="-204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5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ssoci</a:t>
            </a:r>
            <a:r>
              <a:rPr sz="950" b="1" spc="-13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10" dirty="0" err="1" smtClean="0">
                <a:solidFill>
                  <a:srgbClr val="6D6E70"/>
                </a:solidFill>
                <a:cs typeface="Myriad Pro"/>
              </a:rPr>
              <a:t>tio</a:t>
            </a:r>
            <a:r>
              <a:rPr sz="950" b="1" spc="-130" dirty="0" err="1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lang="it-IT"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50" b="1" spc="-12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5" dirty="0" smtClean="0">
                <a:solidFill>
                  <a:srgbClr val="6D6E70"/>
                </a:solidFill>
                <a:cs typeface="Myriad Pro"/>
              </a:rPr>
              <a:t>tional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35" dirty="0" smtClean="0">
                <a:solidFill>
                  <a:srgbClr val="6D6E70"/>
                </a:solidFill>
                <a:cs typeface="Myriad Pro"/>
              </a:rPr>
              <a:t>de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1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95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5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re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5" dirty="0" err="1" smtClean="0">
                <a:solidFill>
                  <a:srgbClr val="6D6E70"/>
                </a:solidFill>
                <a:cs typeface="Myriad Pro"/>
              </a:rPr>
              <a:t>eur</a:t>
            </a:r>
            <a:r>
              <a:rPr sz="950" b="1" spc="-100" dirty="0" err="1" smtClean="0">
                <a:solidFill>
                  <a:srgbClr val="6D6E70"/>
                </a:solidFill>
                <a:cs typeface="Myriad Pro"/>
              </a:rPr>
              <a:t>s</a:t>
            </a:r>
            <a:r>
              <a:rPr lang="it-IT" sz="95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inancier</a:t>
            </a:r>
            <a:r>
              <a:rPr sz="950" b="1" spc="-100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-70" dirty="0" smtClean="0">
                <a:solidFill>
                  <a:srgbClr val="6D6E70"/>
                </a:solidFill>
                <a:cs typeface="Myriad Pro"/>
              </a:rPr>
              <a:t>t 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950" b="1" spc="-125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5" dirty="0" smtClean="0">
                <a:solidFill>
                  <a:srgbClr val="6D6E70"/>
                </a:solidFill>
                <a:cs typeface="Myriad Pro"/>
              </a:rPr>
              <a:t>Contrôl</a:t>
            </a:r>
            <a:r>
              <a:rPr sz="950" b="1" spc="-130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950" b="1" spc="-125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0" dirty="0" smtClean="0">
                <a:solidFill>
                  <a:srgbClr val="6D6E70"/>
                </a:solidFill>
                <a:cs typeface="Myriad Pro"/>
              </a:rPr>
              <a:t>Gestio</a:t>
            </a:r>
            <a:r>
              <a:rPr sz="950" b="1" spc="-145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50" dirty="0">
              <a:cs typeface="Myriad Pro"/>
            </a:endParaRPr>
          </a:p>
        </p:txBody>
      </p:sp>
      <p:sp>
        <p:nvSpPr>
          <p:cNvPr id="213" name="object 28"/>
          <p:cNvSpPr/>
          <p:nvPr/>
        </p:nvSpPr>
        <p:spPr>
          <a:xfrm>
            <a:off x="227906" y="4033056"/>
            <a:ext cx="2211400" cy="700887"/>
          </a:xfrm>
          <a:custGeom>
            <a:avLst/>
            <a:gdLst/>
            <a:ahLst/>
            <a:cxnLst/>
            <a:rect l="l" t="t" r="r" b="b"/>
            <a:pathLst>
              <a:path w="2211400" h="700887">
                <a:moveTo>
                  <a:pt x="0" y="0"/>
                </a:moveTo>
                <a:lnTo>
                  <a:pt x="0" y="700887"/>
                </a:lnTo>
                <a:lnTo>
                  <a:pt x="2211400" y="700887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9"/>
          <p:cNvSpPr txBox="1"/>
          <p:nvPr/>
        </p:nvSpPr>
        <p:spPr>
          <a:xfrm>
            <a:off x="910230" y="3813676"/>
            <a:ext cx="361950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35" dirty="0" smtClean="0">
                <a:solidFill>
                  <a:srgbClr val="6D6E70"/>
                </a:solidFill>
                <a:latin typeface="Myriad Pro"/>
                <a:cs typeface="Myriad Pro"/>
              </a:rPr>
              <a:t>Ital</a:t>
            </a:r>
            <a:r>
              <a:rPr sz="1250" b="1" spc="-125" dirty="0" smtClean="0">
                <a:solidFill>
                  <a:srgbClr val="6D6E70"/>
                </a:solidFill>
                <a:latin typeface="Myriad Pro"/>
                <a:cs typeface="Myriad Pro"/>
              </a:rPr>
              <a:t>y</a:t>
            </a:r>
            <a:r>
              <a:rPr sz="1250" b="1" spc="-130" dirty="0" smtClean="0">
                <a:solidFill>
                  <a:srgbClr val="6D6E70"/>
                </a:solidFill>
                <a:latin typeface="Myriad Pro"/>
                <a:cs typeface="Myriad Pro"/>
              </a:rPr>
              <a:t> </a:t>
            </a:r>
            <a:endParaRPr sz="1250" dirty="0">
              <a:latin typeface="Myriad Pro"/>
              <a:cs typeface="Myriad Pro"/>
            </a:endParaRPr>
          </a:p>
        </p:txBody>
      </p:sp>
      <p:sp>
        <p:nvSpPr>
          <p:cNvPr id="215" name="object 30"/>
          <p:cNvSpPr txBox="1"/>
          <p:nvPr/>
        </p:nvSpPr>
        <p:spPr>
          <a:xfrm>
            <a:off x="240602" y="4416024"/>
            <a:ext cx="2192118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204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5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5" dirty="0" smtClean="0">
                <a:solidFill>
                  <a:srgbClr val="6D6E70"/>
                </a:solidFill>
                <a:cs typeface="Myriad Pro"/>
              </a:rPr>
              <a:t>ssociazion</a:t>
            </a:r>
            <a:r>
              <a:rPr sz="950" b="1" spc="-130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5" dirty="0" smtClean="0">
                <a:solidFill>
                  <a:srgbClr val="6D6E70"/>
                </a:solidFill>
                <a:cs typeface="Myriad Pro"/>
              </a:rPr>
              <a:t>Nazional</a:t>
            </a:r>
            <a:r>
              <a:rPr sz="950" b="1" spc="-12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50" dirty="0"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950" b="1" spc="-21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95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5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15" dirty="0" smtClean="0">
                <a:solidFill>
                  <a:srgbClr val="6D6E70"/>
                </a:solidFill>
                <a:cs typeface="Myriad Pro"/>
              </a:rPr>
              <a:t>ret</a:t>
            </a:r>
            <a:r>
              <a:rPr sz="950" b="1" spc="-70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or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i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5" dirty="0" smtClean="0">
                <a:solidFill>
                  <a:srgbClr val="6D6E70"/>
                </a:solidFill>
                <a:cs typeface="Myriad Pro"/>
              </a:rPr>
              <a:t>Amministr</a:t>
            </a:r>
            <a:r>
              <a:rPr sz="950" b="1" spc="-120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15" dirty="0" smtClean="0">
                <a:solidFill>
                  <a:srgbClr val="6D6E70"/>
                </a:solidFill>
                <a:cs typeface="Myriad Pro"/>
              </a:rPr>
              <a:t>tiv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i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0" dirty="0" smtClean="0">
                <a:solidFill>
                  <a:srgbClr val="6D6E70"/>
                </a:solidFill>
                <a:cs typeface="Myriad Pro"/>
              </a:rPr>
              <a:t>inanziar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50" dirty="0">
              <a:cs typeface="Myriad Pro"/>
            </a:endParaRPr>
          </a:p>
        </p:txBody>
      </p:sp>
      <p:sp>
        <p:nvSpPr>
          <p:cNvPr id="216" name="object 31"/>
          <p:cNvSpPr/>
          <p:nvPr/>
        </p:nvSpPr>
        <p:spPr>
          <a:xfrm>
            <a:off x="232986" y="3716724"/>
            <a:ext cx="181406" cy="364515"/>
          </a:xfrm>
          <a:custGeom>
            <a:avLst/>
            <a:gdLst/>
            <a:ahLst/>
            <a:cxnLst/>
            <a:rect l="l" t="t" r="r" b="b"/>
            <a:pathLst>
              <a:path w="181406" h="364515">
                <a:moveTo>
                  <a:pt x="0" y="0"/>
                </a:moveTo>
                <a:lnTo>
                  <a:pt x="0" y="364515"/>
                </a:lnTo>
                <a:lnTo>
                  <a:pt x="181406" y="364515"/>
                </a:lnTo>
                <a:lnTo>
                  <a:pt x="18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5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32"/>
          <p:cNvSpPr/>
          <p:nvPr/>
        </p:nvSpPr>
        <p:spPr>
          <a:xfrm>
            <a:off x="414393" y="3716712"/>
            <a:ext cx="181419" cy="364528"/>
          </a:xfrm>
          <a:custGeom>
            <a:avLst/>
            <a:gdLst/>
            <a:ahLst/>
            <a:cxnLst/>
            <a:rect l="l" t="t" r="r" b="b"/>
            <a:pathLst>
              <a:path w="181419" h="364528">
                <a:moveTo>
                  <a:pt x="0" y="0"/>
                </a:moveTo>
                <a:lnTo>
                  <a:pt x="0" y="364528"/>
                </a:lnTo>
                <a:lnTo>
                  <a:pt x="181419" y="364528"/>
                </a:lnTo>
                <a:lnTo>
                  <a:pt x="181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33"/>
          <p:cNvSpPr/>
          <p:nvPr/>
        </p:nvSpPr>
        <p:spPr>
          <a:xfrm>
            <a:off x="595812" y="3716712"/>
            <a:ext cx="181419" cy="364528"/>
          </a:xfrm>
          <a:custGeom>
            <a:avLst/>
            <a:gdLst/>
            <a:ahLst/>
            <a:cxnLst/>
            <a:rect l="l" t="t" r="r" b="b"/>
            <a:pathLst>
              <a:path w="181419" h="364528">
                <a:moveTo>
                  <a:pt x="0" y="0"/>
                </a:moveTo>
                <a:lnTo>
                  <a:pt x="0" y="364528"/>
                </a:lnTo>
                <a:lnTo>
                  <a:pt x="181419" y="364528"/>
                </a:lnTo>
                <a:lnTo>
                  <a:pt x="181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38"/>
          <p:cNvSpPr/>
          <p:nvPr/>
        </p:nvSpPr>
        <p:spPr>
          <a:xfrm>
            <a:off x="239336" y="5295563"/>
            <a:ext cx="2211400" cy="700887"/>
          </a:xfrm>
          <a:custGeom>
            <a:avLst/>
            <a:gdLst/>
            <a:ahLst/>
            <a:cxnLst/>
            <a:rect l="l" t="t" r="r" b="b"/>
            <a:pathLst>
              <a:path w="2211400" h="700887">
                <a:moveTo>
                  <a:pt x="0" y="0"/>
                </a:moveTo>
                <a:lnTo>
                  <a:pt x="0" y="700887"/>
                </a:lnTo>
                <a:lnTo>
                  <a:pt x="2211400" y="700887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39"/>
          <p:cNvSpPr/>
          <p:nvPr/>
        </p:nvSpPr>
        <p:spPr>
          <a:xfrm>
            <a:off x="283570" y="5355799"/>
            <a:ext cx="412737" cy="413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40"/>
          <p:cNvSpPr txBox="1"/>
          <p:nvPr/>
        </p:nvSpPr>
        <p:spPr>
          <a:xfrm>
            <a:off x="921665" y="5076170"/>
            <a:ext cx="826135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5" dirty="0" smtClean="0">
                <a:solidFill>
                  <a:srgbClr val="6D6E70"/>
                </a:solidFill>
                <a:latin typeface="Myriad Pro"/>
                <a:cs typeface="Myriad Pro"/>
              </a:rPr>
              <a:t>Philippine</a:t>
            </a:r>
            <a:r>
              <a:rPr sz="1250" b="1" spc="-120" dirty="0" smtClean="0">
                <a:solidFill>
                  <a:srgbClr val="6D6E70"/>
                </a:solidFill>
                <a:latin typeface="Myriad Pro"/>
                <a:cs typeface="Myriad Pro"/>
              </a:rPr>
              <a:t>s</a:t>
            </a:r>
            <a:r>
              <a:rPr sz="1250" b="1" spc="-130" dirty="0" smtClean="0">
                <a:solidFill>
                  <a:srgbClr val="6D6E70"/>
                </a:solidFill>
                <a:latin typeface="Myriad Pro"/>
                <a:cs typeface="Myriad Pro"/>
              </a:rPr>
              <a:t> </a:t>
            </a:r>
            <a:endParaRPr sz="1250" dirty="0">
              <a:latin typeface="Myriad Pro"/>
              <a:cs typeface="Myriad Pro"/>
            </a:endParaRPr>
          </a:p>
        </p:txBody>
      </p:sp>
      <p:sp>
        <p:nvSpPr>
          <p:cNvPr id="226" name="object 41"/>
          <p:cNvSpPr txBox="1"/>
          <p:nvPr/>
        </p:nvSpPr>
        <p:spPr>
          <a:xfrm>
            <a:off x="226637" y="5703944"/>
            <a:ext cx="2206083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5" dirty="0" smtClean="0">
                <a:solidFill>
                  <a:srgbClr val="6D6E70"/>
                </a:solidFill>
                <a:cs typeface="Myriad Pro"/>
              </a:rPr>
              <a:t>inancia</a:t>
            </a:r>
            <a:r>
              <a:rPr sz="1000" b="1" spc="-65" dirty="0" smtClean="0">
                <a:solidFill>
                  <a:srgbClr val="6D6E70"/>
                </a:solidFill>
                <a:cs typeface="Myriad Pro"/>
              </a:rPr>
              <a:t>l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3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x</a:t>
            </a:r>
            <a:r>
              <a:rPr sz="1000" b="1" spc="-3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00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10" dirty="0" smtClean="0">
                <a:solidFill>
                  <a:srgbClr val="6D6E70"/>
                </a:solidFill>
                <a:cs typeface="Myriad Pro"/>
              </a:rPr>
              <a:t>uti</a:t>
            </a:r>
            <a:r>
              <a:rPr sz="1000" b="1" spc="-35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1000" b="1" spc="-2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100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15" dirty="0" smtClean="0">
                <a:solidFill>
                  <a:srgbClr val="6D6E70"/>
                </a:solidFill>
                <a:cs typeface="Myriad Pro"/>
              </a:rPr>
              <a:t>Institu</a:t>
            </a:r>
            <a:r>
              <a:rPr sz="1000" b="1" spc="-7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3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000" b="1" spc="-75" dirty="0" smtClean="0">
                <a:solidFill>
                  <a:srgbClr val="6D6E70"/>
                </a:solidFill>
                <a:cs typeface="Myriad Pro"/>
              </a:rPr>
              <a:t>f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0" dirty="0" smtClean="0">
                <a:solidFill>
                  <a:srgbClr val="6D6E70"/>
                </a:solidFill>
                <a:cs typeface="Myriad Pro"/>
              </a:rPr>
              <a:t>th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0" dirty="0" smtClean="0">
                <a:solidFill>
                  <a:srgbClr val="6D6E70"/>
                </a:solidFill>
                <a:cs typeface="Myriad Pro"/>
              </a:rPr>
              <a:t>Philippine</a:t>
            </a:r>
            <a:r>
              <a:rPr sz="1000" b="1" spc="-100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1000" dirty="0">
              <a:cs typeface="Myriad Pro"/>
            </a:endParaRPr>
          </a:p>
        </p:txBody>
      </p:sp>
      <p:sp>
        <p:nvSpPr>
          <p:cNvPr id="227" name="object 42"/>
          <p:cNvSpPr/>
          <p:nvPr/>
        </p:nvSpPr>
        <p:spPr>
          <a:xfrm>
            <a:off x="232960" y="4982127"/>
            <a:ext cx="544309" cy="182244"/>
          </a:xfrm>
          <a:custGeom>
            <a:avLst/>
            <a:gdLst/>
            <a:ahLst/>
            <a:cxnLst/>
            <a:rect l="l" t="t" r="r" b="b"/>
            <a:pathLst>
              <a:path w="544309" h="182244">
                <a:moveTo>
                  <a:pt x="0" y="0"/>
                </a:moveTo>
                <a:lnTo>
                  <a:pt x="0" y="182244"/>
                </a:lnTo>
                <a:lnTo>
                  <a:pt x="544309" y="182244"/>
                </a:lnTo>
                <a:lnTo>
                  <a:pt x="544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1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43"/>
          <p:cNvSpPr/>
          <p:nvPr/>
        </p:nvSpPr>
        <p:spPr>
          <a:xfrm>
            <a:off x="232960" y="5164372"/>
            <a:ext cx="544309" cy="182245"/>
          </a:xfrm>
          <a:custGeom>
            <a:avLst/>
            <a:gdLst/>
            <a:ahLst/>
            <a:cxnLst/>
            <a:rect l="l" t="t" r="r" b="b"/>
            <a:pathLst>
              <a:path w="544309" h="182245">
                <a:moveTo>
                  <a:pt x="0" y="0"/>
                </a:moveTo>
                <a:lnTo>
                  <a:pt x="0" y="182245"/>
                </a:lnTo>
                <a:lnTo>
                  <a:pt x="544309" y="182245"/>
                </a:lnTo>
                <a:lnTo>
                  <a:pt x="544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44"/>
          <p:cNvSpPr/>
          <p:nvPr/>
        </p:nvSpPr>
        <p:spPr>
          <a:xfrm>
            <a:off x="232960" y="4982127"/>
            <a:ext cx="317550" cy="364489"/>
          </a:xfrm>
          <a:custGeom>
            <a:avLst/>
            <a:gdLst/>
            <a:ahLst/>
            <a:cxnLst/>
            <a:rect l="l" t="t" r="r" b="b"/>
            <a:pathLst>
              <a:path w="317550" h="364489">
                <a:moveTo>
                  <a:pt x="317550" y="182245"/>
                </a:moveTo>
                <a:lnTo>
                  <a:pt x="0" y="0"/>
                </a:lnTo>
                <a:lnTo>
                  <a:pt x="0" y="364490"/>
                </a:lnTo>
                <a:lnTo>
                  <a:pt x="317550" y="182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45"/>
          <p:cNvSpPr/>
          <p:nvPr/>
        </p:nvSpPr>
        <p:spPr>
          <a:xfrm>
            <a:off x="237456" y="5023808"/>
            <a:ext cx="37604" cy="22872"/>
          </a:xfrm>
          <a:custGeom>
            <a:avLst/>
            <a:gdLst/>
            <a:ahLst/>
            <a:cxnLst/>
            <a:rect l="l" t="t" r="r" b="b"/>
            <a:pathLst>
              <a:path w="37604" h="22872">
                <a:moveTo>
                  <a:pt x="12509" y="8524"/>
                </a:moveTo>
                <a:lnTo>
                  <a:pt x="12509" y="0"/>
                </a:lnTo>
                <a:lnTo>
                  <a:pt x="0" y="7175"/>
                </a:lnTo>
                <a:lnTo>
                  <a:pt x="12509" y="8524"/>
                </a:lnTo>
                <a:close/>
              </a:path>
              <a:path w="37604" h="22872">
                <a:moveTo>
                  <a:pt x="32804" y="-11607"/>
                </a:moveTo>
                <a:lnTo>
                  <a:pt x="20281" y="-4444"/>
                </a:lnTo>
                <a:lnTo>
                  <a:pt x="9563" y="-14135"/>
                </a:lnTo>
                <a:lnTo>
                  <a:pt x="12509" y="0"/>
                </a:lnTo>
                <a:lnTo>
                  <a:pt x="12509" y="8524"/>
                </a:lnTo>
                <a:lnTo>
                  <a:pt x="14363" y="8724"/>
                </a:lnTo>
                <a:lnTo>
                  <a:pt x="17335" y="22872"/>
                </a:lnTo>
                <a:lnTo>
                  <a:pt x="23240" y="9702"/>
                </a:lnTo>
                <a:lnTo>
                  <a:pt x="26911" y="10101"/>
                </a:lnTo>
                <a:lnTo>
                  <a:pt x="26911" y="1562"/>
                </a:lnTo>
                <a:lnTo>
                  <a:pt x="32804" y="-11607"/>
                </a:lnTo>
                <a:close/>
              </a:path>
              <a:path w="37604" h="22872">
                <a:moveTo>
                  <a:pt x="37604" y="11264"/>
                </a:moveTo>
                <a:lnTo>
                  <a:pt x="26911" y="1562"/>
                </a:lnTo>
                <a:lnTo>
                  <a:pt x="26911" y="10101"/>
                </a:lnTo>
                <a:lnTo>
                  <a:pt x="37604" y="11264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46"/>
          <p:cNvSpPr/>
          <p:nvPr/>
        </p:nvSpPr>
        <p:spPr>
          <a:xfrm>
            <a:off x="237469" y="5280488"/>
            <a:ext cx="37541" cy="37134"/>
          </a:xfrm>
          <a:custGeom>
            <a:avLst/>
            <a:gdLst/>
            <a:ahLst/>
            <a:cxnLst/>
            <a:rect l="l" t="t" r="r" b="b"/>
            <a:pathLst>
              <a:path w="37541" h="37134">
                <a:moveTo>
                  <a:pt x="37541" y="11404"/>
                </a:moveTo>
                <a:lnTo>
                  <a:pt x="23215" y="13093"/>
                </a:lnTo>
                <a:lnTo>
                  <a:pt x="17132" y="0"/>
                </a:lnTo>
                <a:lnTo>
                  <a:pt x="14325" y="14173"/>
                </a:lnTo>
                <a:lnTo>
                  <a:pt x="0" y="15925"/>
                </a:lnTo>
                <a:lnTo>
                  <a:pt x="12611" y="22948"/>
                </a:lnTo>
                <a:lnTo>
                  <a:pt x="12611" y="34542"/>
                </a:lnTo>
                <a:lnTo>
                  <a:pt x="20396" y="27317"/>
                </a:lnTo>
                <a:lnTo>
                  <a:pt x="26974" y="30967"/>
                </a:lnTo>
                <a:lnTo>
                  <a:pt x="26974" y="21234"/>
                </a:lnTo>
                <a:lnTo>
                  <a:pt x="37541" y="11404"/>
                </a:lnTo>
                <a:close/>
              </a:path>
              <a:path w="37541" h="37134">
                <a:moveTo>
                  <a:pt x="12611" y="34542"/>
                </a:moveTo>
                <a:lnTo>
                  <a:pt x="12611" y="22948"/>
                </a:lnTo>
                <a:lnTo>
                  <a:pt x="9817" y="37134"/>
                </a:lnTo>
                <a:lnTo>
                  <a:pt x="12611" y="34542"/>
                </a:lnTo>
                <a:close/>
              </a:path>
              <a:path w="37541" h="37134">
                <a:moveTo>
                  <a:pt x="33032" y="34328"/>
                </a:moveTo>
                <a:lnTo>
                  <a:pt x="26974" y="21234"/>
                </a:lnTo>
                <a:lnTo>
                  <a:pt x="26974" y="30967"/>
                </a:lnTo>
                <a:lnTo>
                  <a:pt x="33032" y="34328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47"/>
          <p:cNvSpPr/>
          <p:nvPr/>
        </p:nvSpPr>
        <p:spPr>
          <a:xfrm>
            <a:off x="473854" y="5145131"/>
            <a:ext cx="36118" cy="37845"/>
          </a:xfrm>
          <a:custGeom>
            <a:avLst/>
            <a:gdLst/>
            <a:ahLst/>
            <a:cxnLst/>
            <a:rect l="l" t="t" r="r" b="b"/>
            <a:pathLst>
              <a:path w="36118" h="37846">
                <a:moveTo>
                  <a:pt x="36118" y="18707"/>
                </a:moveTo>
                <a:lnTo>
                  <a:pt x="22351" y="14465"/>
                </a:lnTo>
                <a:lnTo>
                  <a:pt x="22110" y="0"/>
                </a:lnTo>
                <a:lnTo>
                  <a:pt x="13804" y="11823"/>
                </a:lnTo>
                <a:lnTo>
                  <a:pt x="0" y="7581"/>
                </a:lnTo>
                <a:lnTo>
                  <a:pt x="8648" y="19151"/>
                </a:lnTo>
                <a:lnTo>
                  <a:pt x="8648" y="28145"/>
                </a:lnTo>
                <a:lnTo>
                  <a:pt x="14020" y="26301"/>
                </a:lnTo>
                <a:lnTo>
                  <a:pt x="22478" y="37558"/>
                </a:lnTo>
                <a:lnTo>
                  <a:pt x="22478" y="23393"/>
                </a:lnTo>
                <a:lnTo>
                  <a:pt x="36118" y="18707"/>
                </a:lnTo>
                <a:close/>
              </a:path>
              <a:path w="36118" h="37846">
                <a:moveTo>
                  <a:pt x="8648" y="28145"/>
                </a:moveTo>
                <a:lnTo>
                  <a:pt x="8648" y="19151"/>
                </a:lnTo>
                <a:lnTo>
                  <a:pt x="368" y="30987"/>
                </a:lnTo>
                <a:lnTo>
                  <a:pt x="8648" y="28145"/>
                </a:lnTo>
                <a:close/>
              </a:path>
              <a:path w="36118" h="37846">
                <a:moveTo>
                  <a:pt x="22694" y="37845"/>
                </a:moveTo>
                <a:lnTo>
                  <a:pt x="22478" y="23393"/>
                </a:lnTo>
                <a:lnTo>
                  <a:pt x="22478" y="37558"/>
                </a:lnTo>
                <a:lnTo>
                  <a:pt x="22694" y="37845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48"/>
          <p:cNvSpPr/>
          <p:nvPr/>
        </p:nvSpPr>
        <p:spPr>
          <a:xfrm>
            <a:off x="255439" y="5100249"/>
            <a:ext cx="154647" cy="141058"/>
          </a:xfrm>
          <a:custGeom>
            <a:avLst/>
            <a:gdLst/>
            <a:ahLst/>
            <a:cxnLst/>
            <a:rect l="l" t="t" r="r" b="b"/>
            <a:pathLst>
              <a:path w="154647" h="141058">
                <a:moveTo>
                  <a:pt x="39585" y="72281"/>
                </a:moveTo>
                <a:lnTo>
                  <a:pt x="39585" y="58623"/>
                </a:lnTo>
                <a:lnTo>
                  <a:pt x="39395" y="60324"/>
                </a:lnTo>
                <a:lnTo>
                  <a:pt x="8928" y="56591"/>
                </a:lnTo>
                <a:lnTo>
                  <a:pt x="0" y="63728"/>
                </a:lnTo>
                <a:lnTo>
                  <a:pt x="8928" y="70853"/>
                </a:lnTo>
                <a:lnTo>
                  <a:pt x="39395" y="67106"/>
                </a:lnTo>
                <a:lnTo>
                  <a:pt x="39573" y="68808"/>
                </a:lnTo>
                <a:lnTo>
                  <a:pt x="39573" y="72285"/>
                </a:lnTo>
                <a:close/>
              </a:path>
              <a:path w="154647" h="141058">
                <a:moveTo>
                  <a:pt x="45123" y="88010"/>
                </a:moveTo>
                <a:lnTo>
                  <a:pt x="45123" y="43383"/>
                </a:lnTo>
                <a:lnTo>
                  <a:pt x="42824" y="47045"/>
                </a:lnTo>
                <a:lnTo>
                  <a:pt x="41148" y="51028"/>
                </a:lnTo>
                <a:lnTo>
                  <a:pt x="40170" y="55333"/>
                </a:lnTo>
                <a:lnTo>
                  <a:pt x="18478" y="48971"/>
                </a:lnTo>
                <a:lnTo>
                  <a:pt x="13589" y="52857"/>
                </a:lnTo>
                <a:lnTo>
                  <a:pt x="39585" y="58623"/>
                </a:lnTo>
                <a:lnTo>
                  <a:pt x="39585" y="72281"/>
                </a:lnTo>
                <a:lnTo>
                  <a:pt x="40170" y="72110"/>
                </a:lnTo>
                <a:lnTo>
                  <a:pt x="41148" y="76463"/>
                </a:lnTo>
                <a:lnTo>
                  <a:pt x="42837" y="80449"/>
                </a:lnTo>
                <a:lnTo>
                  <a:pt x="45110" y="84073"/>
                </a:lnTo>
                <a:lnTo>
                  <a:pt x="45110" y="88018"/>
                </a:lnTo>
                <a:close/>
              </a:path>
              <a:path w="154647" h="141058">
                <a:moveTo>
                  <a:pt x="39573" y="72285"/>
                </a:moveTo>
                <a:lnTo>
                  <a:pt x="39573" y="68808"/>
                </a:lnTo>
                <a:lnTo>
                  <a:pt x="13601" y="74574"/>
                </a:lnTo>
                <a:lnTo>
                  <a:pt x="18478" y="78460"/>
                </a:lnTo>
                <a:lnTo>
                  <a:pt x="39573" y="72285"/>
                </a:lnTo>
                <a:close/>
              </a:path>
              <a:path w="154647" h="141058">
                <a:moveTo>
                  <a:pt x="48094" y="99065"/>
                </a:moveTo>
                <a:lnTo>
                  <a:pt x="48094" y="88150"/>
                </a:lnTo>
                <a:lnTo>
                  <a:pt x="23914" y="107035"/>
                </a:lnTo>
                <a:lnTo>
                  <a:pt x="22644" y="118402"/>
                </a:lnTo>
                <a:lnTo>
                  <a:pt x="33985" y="117132"/>
                </a:lnTo>
                <a:lnTo>
                  <a:pt x="48094" y="99065"/>
                </a:lnTo>
                <a:close/>
              </a:path>
              <a:path w="154647" h="141058">
                <a:moveTo>
                  <a:pt x="54254" y="100906"/>
                </a:moveTo>
                <a:lnTo>
                  <a:pt x="54254" y="33413"/>
                </a:lnTo>
                <a:lnTo>
                  <a:pt x="52895" y="34505"/>
                </a:lnTo>
                <a:lnTo>
                  <a:pt x="34010" y="10325"/>
                </a:lnTo>
                <a:lnTo>
                  <a:pt x="22669" y="9055"/>
                </a:lnTo>
                <a:lnTo>
                  <a:pt x="23939" y="20396"/>
                </a:lnTo>
                <a:lnTo>
                  <a:pt x="48107" y="39268"/>
                </a:lnTo>
                <a:lnTo>
                  <a:pt x="48107" y="99049"/>
                </a:lnTo>
                <a:lnTo>
                  <a:pt x="52870" y="92951"/>
                </a:lnTo>
                <a:lnTo>
                  <a:pt x="54216" y="94018"/>
                </a:lnTo>
                <a:lnTo>
                  <a:pt x="54216" y="100976"/>
                </a:lnTo>
                <a:close/>
              </a:path>
              <a:path w="154647" h="141058">
                <a:moveTo>
                  <a:pt x="45110" y="88018"/>
                </a:moveTo>
                <a:lnTo>
                  <a:pt x="45110" y="84073"/>
                </a:lnTo>
                <a:lnTo>
                  <a:pt x="25273" y="94907"/>
                </a:lnTo>
                <a:lnTo>
                  <a:pt x="24574" y="101104"/>
                </a:lnTo>
                <a:lnTo>
                  <a:pt x="45110" y="88018"/>
                </a:lnTo>
                <a:close/>
              </a:path>
              <a:path w="154647" h="141058">
                <a:moveTo>
                  <a:pt x="48107" y="99049"/>
                </a:moveTo>
                <a:lnTo>
                  <a:pt x="48107" y="39268"/>
                </a:lnTo>
                <a:lnTo>
                  <a:pt x="47040" y="40639"/>
                </a:lnTo>
                <a:lnTo>
                  <a:pt x="24599" y="26314"/>
                </a:lnTo>
                <a:lnTo>
                  <a:pt x="25298" y="32537"/>
                </a:lnTo>
                <a:lnTo>
                  <a:pt x="45123" y="43383"/>
                </a:lnTo>
                <a:lnTo>
                  <a:pt x="45123" y="88010"/>
                </a:lnTo>
                <a:lnTo>
                  <a:pt x="47015" y="86804"/>
                </a:lnTo>
                <a:lnTo>
                  <a:pt x="48094" y="88150"/>
                </a:lnTo>
                <a:lnTo>
                  <a:pt x="48094" y="99065"/>
                </a:lnTo>
                <a:close/>
              </a:path>
              <a:path w="154647" h="141058">
                <a:moveTo>
                  <a:pt x="54216" y="100976"/>
                </a:moveTo>
                <a:lnTo>
                  <a:pt x="54216" y="94018"/>
                </a:lnTo>
                <a:lnTo>
                  <a:pt x="39916" y="116458"/>
                </a:lnTo>
                <a:lnTo>
                  <a:pt x="46126" y="115773"/>
                </a:lnTo>
                <a:lnTo>
                  <a:pt x="54216" y="100976"/>
                </a:lnTo>
                <a:close/>
              </a:path>
              <a:path w="154647" h="141058">
                <a:moveTo>
                  <a:pt x="68948" y="116231"/>
                </a:moveTo>
                <a:lnTo>
                  <a:pt x="68948" y="26542"/>
                </a:lnTo>
                <a:lnTo>
                  <a:pt x="64617" y="27518"/>
                </a:lnTo>
                <a:lnTo>
                  <a:pt x="60579" y="29234"/>
                </a:lnTo>
                <a:lnTo>
                  <a:pt x="56997" y="31508"/>
                </a:lnTo>
                <a:lnTo>
                  <a:pt x="46151" y="11658"/>
                </a:lnTo>
                <a:lnTo>
                  <a:pt x="39954" y="10972"/>
                </a:lnTo>
                <a:lnTo>
                  <a:pt x="54254" y="33413"/>
                </a:lnTo>
                <a:lnTo>
                  <a:pt x="54254" y="100906"/>
                </a:lnTo>
                <a:lnTo>
                  <a:pt x="56972" y="95935"/>
                </a:lnTo>
                <a:lnTo>
                  <a:pt x="60617" y="98250"/>
                </a:lnTo>
                <a:lnTo>
                  <a:pt x="64643" y="99954"/>
                </a:lnTo>
                <a:lnTo>
                  <a:pt x="68910" y="100888"/>
                </a:lnTo>
                <a:lnTo>
                  <a:pt x="68910" y="116402"/>
                </a:lnTo>
                <a:lnTo>
                  <a:pt x="68948" y="116231"/>
                </a:lnTo>
                <a:close/>
              </a:path>
              <a:path w="154647" h="141058">
                <a:moveTo>
                  <a:pt x="68910" y="116402"/>
                </a:moveTo>
                <a:lnTo>
                  <a:pt x="68910" y="100888"/>
                </a:lnTo>
                <a:lnTo>
                  <a:pt x="62560" y="122567"/>
                </a:lnTo>
                <a:lnTo>
                  <a:pt x="66459" y="127457"/>
                </a:lnTo>
                <a:lnTo>
                  <a:pt x="68910" y="116402"/>
                </a:lnTo>
                <a:close/>
              </a:path>
              <a:path w="154647" h="141058">
                <a:moveTo>
                  <a:pt x="73964" y="136873"/>
                </a:moveTo>
                <a:lnTo>
                  <a:pt x="73964" y="25780"/>
                </a:lnTo>
                <a:lnTo>
                  <a:pt x="72250" y="25946"/>
                </a:lnTo>
                <a:lnTo>
                  <a:pt x="66484" y="0"/>
                </a:lnTo>
                <a:lnTo>
                  <a:pt x="62598" y="4876"/>
                </a:lnTo>
                <a:lnTo>
                  <a:pt x="68948" y="26542"/>
                </a:lnTo>
                <a:lnTo>
                  <a:pt x="68948" y="116231"/>
                </a:lnTo>
                <a:lnTo>
                  <a:pt x="72212" y="101511"/>
                </a:lnTo>
                <a:lnTo>
                  <a:pt x="73926" y="101676"/>
                </a:lnTo>
                <a:lnTo>
                  <a:pt x="73926" y="136825"/>
                </a:lnTo>
                <a:close/>
              </a:path>
              <a:path w="154647" h="141058">
                <a:moveTo>
                  <a:pt x="73926" y="136825"/>
                </a:moveTo>
                <a:lnTo>
                  <a:pt x="73926" y="101676"/>
                </a:lnTo>
                <a:lnTo>
                  <a:pt x="70180" y="132130"/>
                </a:lnTo>
                <a:lnTo>
                  <a:pt x="73926" y="136825"/>
                </a:lnTo>
                <a:close/>
              </a:path>
              <a:path w="154647" h="141058">
                <a:moveTo>
                  <a:pt x="84467" y="-4686"/>
                </a:moveTo>
                <a:lnTo>
                  <a:pt x="77343" y="-13589"/>
                </a:lnTo>
                <a:lnTo>
                  <a:pt x="70218" y="-4686"/>
                </a:lnTo>
                <a:lnTo>
                  <a:pt x="73964" y="25780"/>
                </a:lnTo>
                <a:lnTo>
                  <a:pt x="73964" y="136873"/>
                </a:lnTo>
                <a:lnTo>
                  <a:pt x="77304" y="141058"/>
                </a:lnTo>
                <a:lnTo>
                  <a:pt x="80695" y="136809"/>
                </a:lnTo>
                <a:lnTo>
                  <a:pt x="80695" y="101676"/>
                </a:lnTo>
                <a:lnTo>
                  <a:pt x="80733" y="25780"/>
                </a:lnTo>
                <a:lnTo>
                  <a:pt x="84467" y="-4686"/>
                </a:lnTo>
                <a:close/>
              </a:path>
              <a:path w="154647" h="141058">
                <a:moveTo>
                  <a:pt x="84429" y="132130"/>
                </a:moveTo>
                <a:lnTo>
                  <a:pt x="80695" y="101676"/>
                </a:lnTo>
                <a:lnTo>
                  <a:pt x="80695" y="136809"/>
                </a:lnTo>
                <a:lnTo>
                  <a:pt x="84429" y="132130"/>
                </a:lnTo>
                <a:close/>
              </a:path>
              <a:path w="154647" h="141058">
                <a:moveTo>
                  <a:pt x="92087" y="4876"/>
                </a:moveTo>
                <a:lnTo>
                  <a:pt x="88201" y="0"/>
                </a:lnTo>
                <a:lnTo>
                  <a:pt x="82448" y="25946"/>
                </a:lnTo>
                <a:lnTo>
                  <a:pt x="80733" y="25780"/>
                </a:lnTo>
                <a:lnTo>
                  <a:pt x="80733" y="101672"/>
                </a:lnTo>
                <a:lnTo>
                  <a:pt x="82410" y="101511"/>
                </a:lnTo>
                <a:lnTo>
                  <a:pt x="85712" y="116402"/>
                </a:lnTo>
                <a:lnTo>
                  <a:pt x="85712" y="100914"/>
                </a:lnTo>
                <a:lnTo>
                  <a:pt x="85750" y="26542"/>
                </a:lnTo>
                <a:lnTo>
                  <a:pt x="92087" y="4876"/>
                </a:lnTo>
                <a:close/>
              </a:path>
              <a:path w="154647" h="141058">
                <a:moveTo>
                  <a:pt x="92049" y="122567"/>
                </a:moveTo>
                <a:lnTo>
                  <a:pt x="85712" y="100914"/>
                </a:lnTo>
                <a:lnTo>
                  <a:pt x="85712" y="116402"/>
                </a:lnTo>
                <a:lnTo>
                  <a:pt x="88163" y="127457"/>
                </a:lnTo>
                <a:lnTo>
                  <a:pt x="92049" y="122567"/>
                </a:lnTo>
                <a:close/>
              </a:path>
              <a:path w="154647" h="141058">
                <a:moveTo>
                  <a:pt x="114731" y="10998"/>
                </a:moveTo>
                <a:lnTo>
                  <a:pt x="108521" y="11709"/>
                </a:lnTo>
                <a:lnTo>
                  <a:pt x="97701" y="31508"/>
                </a:lnTo>
                <a:lnTo>
                  <a:pt x="94056" y="29212"/>
                </a:lnTo>
                <a:lnTo>
                  <a:pt x="90017" y="27524"/>
                </a:lnTo>
                <a:lnTo>
                  <a:pt x="85750" y="26542"/>
                </a:lnTo>
                <a:lnTo>
                  <a:pt x="85750" y="100905"/>
                </a:lnTo>
                <a:lnTo>
                  <a:pt x="90055" y="99945"/>
                </a:lnTo>
                <a:lnTo>
                  <a:pt x="94081" y="98243"/>
                </a:lnTo>
                <a:lnTo>
                  <a:pt x="97663" y="95961"/>
                </a:lnTo>
                <a:lnTo>
                  <a:pt x="100418" y="101007"/>
                </a:lnTo>
                <a:lnTo>
                  <a:pt x="100418" y="94068"/>
                </a:lnTo>
                <a:lnTo>
                  <a:pt x="100444" y="33413"/>
                </a:lnTo>
                <a:lnTo>
                  <a:pt x="114731" y="10998"/>
                </a:lnTo>
                <a:close/>
              </a:path>
              <a:path w="154647" h="141058">
                <a:moveTo>
                  <a:pt x="114693" y="116471"/>
                </a:moveTo>
                <a:lnTo>
                  <a:pt x="100418" y="94068"/>
                </a:lnTo>
                <a:lnTo>
                  <a:pt x="100418" y="101007"/>
                </a:lnTo>
                <a:lnTo>
                  <a:pt x="108496" y="115798"/>
                </a:lnTo>
                <a:lnTo>
                  <a:pt x="114693" y="116471"/>
                </a:lnTo>
                <a:close/>
              </a:path>
              <a:path w="154647" h="141058">
                <a:moveTo>
                  <a:pt x="132016" y="9080"/>
                </a:moveTo>
                <a:lnTo>
                  <a:pt x="120662" y="10325"/>
                </a:lnTo>
                <a:lnTo>
                  <a:pt x="101790" y="34505"/>
                </a:lnTo>
                <a:lnTo>
                  <a:pt x="100444" y="33413"/>
                </a:lnTo>
                <a:lnTo>
                  <a:pt x="100444" y="94048"/>
                </a:lnTo>
                <a:lnTo>
                  <a:pt x="101777" y="93002"/>
                </a:lnTo>
                <a:lnTo>
                  <a:pt x="106553" y="99114"/>
                </a:lnTo>
                <a:lnTo>
                  <a:pt x="106553" y="88188"/>
                </a:lnTo>
                <a:lnTo>
                  <a:pt x="106591" y="39268"/>
                </a:lnTo>
                <a:lnTo>
                  <a:pt x="130746" y="20421"/>
                </a:lnTo>
                <a:lnTo>
                  <a:pt x="132016" y="9080"/>
                </a:lnTo>
                <a:close/>
              </a:path>
              <a:path w="154647" h="141058">
                <a:moveTo>
                  <a:pt x="131991" y="118427"/>
                </a:moveTo>
                <a:lnTo>
                  <a:pt x="130708" y="107086"/>
                </a:lnTo>
                <a:lnTo>
                  <a:pt x="106553" y="88188"/>
                </a:lnTo>
                <a:lnTo>
                  <a:pt x="106553" y="99114"/>
                </a:lnTo>
                <a:lnTo>
                  <a:pt x="120637" y="117144"/>
                </a:lnTo>
                <a:lnTo>
                  <a:pt x="131991" y="118427"/>
                </a:lnTo>
                <a:close/>
              </a:path>
              <a:path w="154647" h="141058">
                <a:moveTo>
                  <a:pt x="130086" y="26352"/>
                </a:moveTo>
                <a:lnTo>
                  <a:pt x="107657" y="40639"/>
                </a:lnTo>
                <a:lnTo>
                  <a:pt x="106591" y="39268"/>
                </a:lnTo>
                <a:lnTo>
                  <a:pt x="106591" y="88141"/>
                </a:lnTo>
                <a:lnTo>
                  <a:pt x="107645" y="86842"/>
                </a:lnTo>
                <a:lnTo>
                  <a:pt x="109550" y="88056"/>
                </a:lnTo>
                <a:lnTo>
                  <a:pt x="109550" y="84099"/>
                </a:lnTo>
                <a:lnTo>
                  <a:pt x="109575" y="43383"/>
                </a:lnTo>
                <a:lnTo>
                  <a:pt x="129374" y="32562"/>
                </a:lnTo>
                <a:lnTo>
                  <a:pt x="130086" y="26352"/>
                </a:lnTo>
                <a:close/>
              </a:path>
              <a:path w="154647" h="141058">
                <a:moveTo>
                  <a:pt x="130060" y="101130"/>
                </a:moveTo>
                <a:lnTo>
                  <a:pt x="129349" y="94932"/>
                </a:lnTo>
                <a:lnTo>
                  <a:pt x="109550" y="84099"/>
                </a:lnTo>
                <a:lnTo>
                  <a:pt x="109550" y="88056"/>
                </a:lnTo>
                <a:lnTo>
                  <a:pt x="130060" y="101130"/>
                </a:lnTo>
                <a:close/>
              </a:path>
              <a:path w="154647" h="141058">
                <a:moveTo>
                  <a:pt x="141058" y="52895"/>
                </a:moveTo>
                <a:lnTo>
                  <a:pt x="136169" y="48996"/>
                </a:lnTo>
                <a:lnTo>
                  <a:pt x="114515" y="55333"/>
                </a:lnTo>
                <a:lnTo>
                  <a:pt x="113538" y="51023"/>
                </a:lnTo>
                <a:lnTo>
                  <a:pt x="111836" y="46995"/>
                </a:lnTo>
                <a:lnTo>
                  <a:pt x="109575" y="43383"/>
                </a:lnTo>
                <a:lnTo>
                  <a:pt x="109575" y="84059"/>
                </a:lnTo>
                <a:lnTo>
                  <a:pt x="111848" y="80462"/>
                </a:lnTo>
                <a:lnTo>
                  <a:pt x="113550" y="76398"/>
                </a:lnTo>
                <a:lnTo>
                  <a:pt x="114515" y="72161"/>
                </a:lnTo>
                <a:lnTo>
                  <a:pt x="115112" y="72336"/>
                </a:lnTo>
                <a:lnTo>
                  <a:pt x="115112" y="58648"/>
                </a:lnTo>
                <a:lnTo>
                  <a:pt x="141058" y="52895"/>
                </a:lnTo>
                <a:close/>
              </a:path>
              <a:path w="154647" h="141058">
                <a:moveTo>
                  <a:pt x="154647" y="63753"/>
                </a:moveTo>
                <a:lnTo>
                  <a:pt x="145732" y="56629"/>
                </a:lnTo>
                <a:lnTo>
                  <a:pt x="115316" y="60350"/>
                </a:lnTo>
                <a:lnTo>
                  <a:pt x="115112" y="58648"/>
                </a:lnTo>
                <a:lnTo>
                  <a:pt x="115112" y="68833"/>
                </a:lnTo>
                <a:lnTo>
                  <a:pt x="115303" y="67144"/>
                </a:lnTo>
                <a:lnTo>
                  <a:pt x="145732" y="70878"/>
                </a:lnTo>
                <a:lnTo>
                  <a:pt x="154647" y="63753"/>
                </a:lnTo>
                <a:close/>
              </a:path>
              <a:path w="154647" h="141058">
                <a:moveTo>
                  <a:pt x="141058" y="74599"/>
                </a:moveTo>
                <a:lnTo>
                  <a:pt x="115112" y="68833"/>
                </a:lnTo>
                <a:lnTo>
                  <a:pt x="115112" y="72336"/>
                </a:lnTo>
                <a:lnTo>
                  <a:pt x="136169" y="78511"/>
                </a:lnTo>
                <a:lnTo>
                  <a:pt x="141058" y="74599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49"/>
          <p:cNvSpPr/>
          <p:nvPr/>
        </p:nvSpPr>
        <p:spPr>
          <a:xfrm>
            <a:off x="233075" y="4981809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50"/>
          <p:cNvSpPr/>
          <p:nvPr/>
        </p:nvSpPr>
        <p:spPr>
          <a:xfrm>
            <a:off x="233710" y="4982127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51"/>
          <p:cNvSpPr/>
          <p:nvPr/>
        </p:nvSpPr>
        <p:spPr>
          <a:xfrm>
            <a:off x="233710" y="5346696"/>
            <a:ext cx="543877" cy="0"/>
          </a:xfrm>
          <a:custGeom>
            <a:avLst/>
            <a:gdLst/>
            <a:ahLst/>
            <a:cxnLst/>
            <a:rect l="l" t="t" r="r" b="b"/>
            <a:pathLst>
              <a:path w="543877">
                <a:moveTo>
                  <a:pt x="54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53"/>
          <p:cNvSpPr/>
          <p:nvPr/>
        </p:nvSpPr>
        <p:spPr>
          <a:xfrm>
            <a:off x="2661444" y="1513414"/>
            <a:ext cx="2211400" cy="700874"/>
          </a:xfrm>
          <a:custGeom>
            <a:avLst/>
            <a:gdLst/>
            <a:ahLst/>
            <a:cxnLst/>
            <a:rect l="l" t="t" r="r" b="b"/>
            <a:pathLst>
              <a:path w="2211400" h="700874">
                <a:moveTo>
                  <a:pt x="0" y="0"/>
                </a:moveTo>
                <a:lnTo>
                  <a:pt x="0" y="700874"/>
                </a:lnTo>
                <a:lnTo>
                  <a:pt x="2211400" y="700874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54"/>
          <p:cNvSpPr/>
          <p:nvPr/>
        </p:nvSpPr>
        <p:spPr>
          <a:xfrm>
            <a:off x="2653925" y="1547412"/>
            <a:ext cx="1125702" cy="485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55"/>
          <p:cNvSpPr txBox="1"/>
          <p:nvPr/>
        </p:nvSpPr>
        <p:spPr>
          <a:xfrm>
            <a:off x="3343776" y="1294022"/>
            <a:ext cx="817136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0" dirty="0" smtClean="0">
                <a:solidFill>
                  <a:srgbClr val="6D6E70"/>
                </a:solidFill>
                <a:cs typeface="Myriad Pro"/>
              </a:rPr>
              <a:t>Belgiu</a:t>
            </a:r>
            <a:r>
              <a:rPr sz="1250" b="1" spc="-229" dirty="0" smtClean="0">
                <a:solidFill>
                  <a:srgbClr val="6D6E70"/>
                </a:solidFill>
                <a:cs typeface="Myriad Pro"/>
              </a:rPr>
              <a:t>m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41" name="object 56"/>
          <p:cNvSpPr txBox="1"/>
          <p:nvPr/>
        </p:nvSpPr>
        <p:spPr>
          <a:xfrm>
            <a:off x="2648744" y="2023382"/>
            <a:ext cx="2448272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7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30" dirty="0" smtClean="0">
                <a:solidFill>
                  <a:srgbClr val="6D6E70"/>
                </a:solidFill>
                <a:cs typeface="Myriad Pro"/>
              </a:rPr>
              <a:t>inancia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l </a:t>
            </a:r>
            <a:r>
              <a:rPr sz="950" b="1" spc="-9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-70" dirty="0" smtClean="0">
                <a:solidFill>
                  <a:srgbClr val="6D6E70"/>
                </a:solidFill>
                <a:cs typeface="Myriad Pro"/>
              </a:rPr>
              <a:t>x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-30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50" b="1" spc="-15" dirty="0" smtClean="0">
                <a:solidFill>
                  <a:srgbClr val="6D6E70"/>
                </a:solidFill>
                <a:cs typeface="Myriad Pro"/>
              </a:rPr>
              <a:t>uti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-100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950" b="1" spc="-9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Institu</a:t>
            </a:r>
            <a:r>
              <a:rPr sz="950" b="1" spc="-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9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55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50" b="1" spc="-75" dirty="0" smtClean="0">
                <a:solidFill>
                  <a:srgbClr val="6D6E70"/>
                </a:solidFill>
                <a:cs typeface="Myriad Pro"/>
              </a:rPr>
              <a:t>f </a:t>
            </a:r>
            <a:r>
              <a:rPr sz="950" b="1" spc="-9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Belgium</a:t>
            </a:r>
            <a:endParaRPr sz="950" dirty="0">
              <a:cs typeface="Myriad Pro"/>
            </a:endParaRPr>
          </a:p>
        </p:txBody>
      </p:sp>
      <p:sp>
        <p:nvSpPr>
          <p:cNvPr id="242" name="object 57"/>
          <p:cNvSpPr/>
          <p:nvPr/>
        </p:nvSpPr>
        <p:spPr>
          <a:xfrm>
            <a:off x="2661444" y="1212640"/>
            <a:ext cx="181406" cy="364515"/>
          </a:xfrm>
          <a:custGeom>
            <a:avLst/>
            <a:gdLst/>
            <a:ahLst/>
            <a:cxnLst/>
            <a:rect l="l" t="t" r="r" b="b"/>
            <a:pathLst>
              <a:path w="181406" h="364515">
                <a:moveTo>
                  <a:pt x="0" y="0"/>
                </a:moveTo>
                <a:lnTo>
                  <a:pt x="0" y="364515"/>
                </a:lnTo>
                <a:lnTo>
                  <a:pt x="181406" y="364515"/>
                </a:lnTo>
                <a:lnTo>
                  <a:pt x="18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58"/>
          <p:cNvSpPr/>
          <p:nvPr/>
        </p:nvSpPr>
        <p:spPr>
          <a:xfrm>
            <a:off x="2842850" y="1212640"/>
            <a:ext cx="181419" cy="364540"/>
          </a:xfrm>
          <a:custGeom>
            <a:avLst/>
            <a:gdLst/>
            <a:ahLst/>
            <a:cxnLst/>
            <a:rect l="l" t="t" r="r" b="b"/>
            <a:pathLst>
              <a:path w="181419" h="364540">
                <a:moveTo>
                  <a:pt x="0" y="0"/>
                </a:moveTo>
                <a:lnTo>
                  <a:pt x="0" y="364540"/>
                </a:lnTo>
                <a:lnTo>
                  <a:pt x="181419" y="364540"/>
                </a:lnTo>
                <a:lnTo>
                  <a:pt x="181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59"/>
          <p:cNvSpPr/>
          <p:nvPr/>
        </p:nvSpPr>
        <p:spPr>
          <a:xfrm>
            <a:off x="3024270" y="1212640"/>
            <a:ext cx="181444" cy="364540"/>
          </a:xfrm>
          <a:custGeom>
            <a:avLst/>
            <a:gdLst/>
            <a:ahLst/>
            <a:cxnLst/>
            <a:rect l="l" t="t" r="r" b="b"/>
            <a:pathLst>
              <a:path w="181444" h="364540">
                <a:moveTo>
                  <a:pt x="0" y="0"/>
                </a:moveTo>
                <a:lnTo>
                  <a:pt x="0" y="364540"/>
                </a:lnTo>
                <a:lnTo>
                  <a:pt x="181444" y="364540"/>
                </a:lnTo>
                <a:lnTo>
                  <a:pt x="181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60"/>
          <p:cNvSpPr/>
          <p:nvPr/>
        </p:nvSpPr>
        <p:spPr>
          <a:xfrm>
            <a:off x="2661520" y="1212322"/>
            <a:ext cx="0" cy="365150"/>
          </a:xfrm>
          <a:custGeom>
            <a:avLst/>
            <a:gdLst/>
            <a:ahLst/>
            <a:cxnLst/>
            <a:rect l="l" t="t" r="r" b="b"/>
            <a:pathLst>
              <a:path h="365150">
                <a:moveTo>
                  <a:pt x="0" y="0"/>
                </a:moveTo>
                <a:lnTo>
                  <a:pt x="0" y="36515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61"/>
          <p:cNvSpPr/>
          <p:nvPr/>
        </p:nvSpPr>
        <p:spPr>
          <a:xfrm>
            <a:off x="2662155" y="1212640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62"/>
          <p:cNvSpPr/>
          <p:nvPr/>
        </p:nvSpPr>
        <p:spPr>
          <a:xfrm>
            <a:off x="2662155" y="1577235"/>
            <a:ext cx="543877" cy="0"/>
          </a:xfrm>
          <a:custGeom>
            <a:avLst/>
            <a:gdLst/>
            <a:ahLst/>
            <a:cxnLst/>
            <a:rect l="l" t="t" r="r" b="b"/>
            <a:pathLst>
              <a:path w="543877">
                <a:moveTo>
                  <a:pt x="54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64"/>
          <p:cNvSpPr/>
          <p:nvPr/>
        </p:nvSpPr>
        <p:spPr>
          <a:xfrm>
            <a:off x="2672874" y="2775908"/>
            <a:ext cx="2211400" cy="700874"/>
          </a:xfrm>
          <a:custGeom>
            <a:avLst/>
            <a:gdLst/>
            <a:ahLst/>
            <a:cxnLst/>
            <a:rect l="l" t="t" r="r" b="b"/>
            <a:pathLst>
              <a:path w="2211400" h="700874">
                <a:moveTo>
                  <a:pt x="0" y="0"/>
                </a:moveTo>
                <a:lnTo>
                  <a:pt x="0" y="700874"/>
                </a:lnTo>
                <a:lnTo>
                  <a:pt x="2211400" y="700874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65"/>
          <p:cNvSpPr/>
          <p:nvPr/>
        </p:nvSpPr>
        <p:spPr>
          <a:xfrm>
            <a:off x="2706084" y="2809728"/>
            <a:ext cx="465162" cy="399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66"/>
          <p:cNvSpPr txBox="1"/>
          <p:nvPr/>
        </p:nvSpPr>
        <p:spPr>
          <a:xfrm>
            <a:off x="3355206" y="2556516"/>
            <a:ext cx="805706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50" dirty="0" smtClean="0">
                <a:solidFill>
                  <a:srgbClr val="6D6E70"/>
                </a:solidFill>
                <a:cs typeface="Myriad Pro"/>
              </a:rPr>
              <a:t>Germa</a:t>
            </a:r>
            <a:r>
              <a:rPr sz="1250" b="1" spc="-170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1250" b="1" spc="-1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65" dirty="0" smtClean="0">
                <a:solidFill>
                  <a:srgbClr val="6D6E70"/>
                </a:solidFill>
                <a:cs typeface="Myriad Pro"/>
              </a:rPr>
              <a:t>y</a:t>
            </a:r>
            <a:endParaRPr sz="1250" dirty="0">
              <a:cs typeface="Myriad Pro"/>
            </a:endParaRPr>
          </a:p>
        </p:txBody>
      </p:sp>
      <p:sp>
        <p:nvSpPr>
          <p:cNvPr id="252" name="object 67"/>
          <p:cNvSpPr txBox="1"/>
          <p:nvPr/>
        </p:nvSpPr>
        <p:spPr>
          <a:xfrm>
            <a:off x="2673470" y="3192582"/>
            <a:ext cx="2207522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Gesellschaf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8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40" dirty="0" smtClean="0">
                <a:solidFill>
                  <a:srgbClr val="6D6E70"/>
                </a:solidFill>
                <a:cs typeface="Myriad Pro"/>
              </a:rPr>
              <a:t>fü</a:t>
            </a:r>
            <a:r>
              <a:rPr sz="950" b="1" spc="-80" dirty="0" smtClean="0">
                <a:solidFill>
                  <a:srgbClr val="6D6E70"/>
                </a:solidFill>
                <a:cs typeface="Myriad Pro"/>
              </a:rPr>
              <a:t>r</a:t>
            </a:r>
            <a:r>
              <a:rPr sz="950" b="1" spc="8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inan</a:t>
            </a:r>
            <a:r>
              <a:rPr sz="950" b="1" spc="-35" dirty="0" smtClean="0">
                <a:solidFill>
                  <a:srgbClr val="6D6E70"/>
                </a:solidFill>
                <a:cs typeface="Myriad Pro"/>
              </a:rPr>
              <a:t>z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wi</a:t>
            </a:r>
            <a:r>
              <a:rPr sz="950" b="1" spc="0" dirty="0" smtClean="0">
                <a:solidFill>
                  <a:srgbClr val="6D6E70"/>
                </a:solidFill>
                <a:cs typeface="Myriad Pro"/>
              </a:rPr>
              <a:t>r</a:t>
            </a:r>
            <a:r>
              <a:rPr sz="950" b="1" spc="-35" dirty="0" smtClean="0">
                <a:solidFill>
                  <a:srgbClr val="6D6E70"/>
                </a:solidFill>
                <a:cs typeface="Myriad Pro"/>
              </a:rPr>
              <a:t>tschaf</a:t>
            </a:r>
            <a:r>
              <a:rPr sz="950" b="1" spc="-80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8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0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50" b="1" spc="-125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50" b="1" spc="8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der</a:t>
            </a:r>
            <a:r>
              <a:rPr sz="950" b="1" spc="-55" dirty="0" smtClean="0">
                <a:solidFill>
                  <a:srgbClr val="6D6E70"/>
                </a:solidFill>
                <a:cs typeface="Myriad Pro"/>
              </a:rPr>
              <a:t> Un</a:t>
            </a:r>
            <a:r>
              <a:rPr sz="950" b="1" spc="-30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ernehmensführun</a:t>
            </a:r>
            <a:r>
              <a:rPr sz="950" b="1" spc="-130" dirty="0" smtClean="0">
                <a:solidFill>
                  <a:srgbClr val="6D6E70"/>
                </a:solidFill>
                <a:cs typeface="Myriad Pro"/>
              </a:rPr>
              <a:t>g</a:t>
            </a:r>
            <a:r>
              <a:rPr sz="950" b="1" spc="8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50" b="1" spc="30" dirty="0" smtClean="0">
                <a:solidFill>
                  <a:srgbClr val="6D6E70"/>
                </a:solidFill>
                <a:cs typeface="Myriad Pro"/>
              </a:rPr>
              <a:t>.</a:t>
            </a:r>
            <a:r>
              <a:rPr sz="950" b="1" spc="-165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950" b="1" spc="-30" dirty="0" smtClean="0">
                <a:solidFill>
                  <a:srgbClr val="6D6E70"/>
                </a:solidFill>
                <a:cs typeface="Myriad Pro"/>
              </a:rPr>
              <a:t>.</a:t>
            </a:r>
            <a:endParaRPr sz="950" dirty="0">
              <a:cs typeface="Myriad Pro"/>
            </a:endParaRPr>
          </a:p>
        </p:txBody>
      </p:sp>
      <p:sp>
        <p:nvSpPr>
          <p:cNvPr id="253" name="object 68"/>
          <p:cNvSpPr/>
          <p:nvPr/>
        </p:nvSpPr>
        <p:spPr>
          <a:xfrm>
            <a:off x="2679236" y="2472556"/>
            <a:ext cx="544258" cy="121513"/>
          </a:xfrm>
          <a:custGeom>
            <a:avLst/>
            <a:gdLst/>
            <a:ahLst/>
            <a:cxnLst/>
            <a:rect l="l" t="t" r="r" b="b"/>
            <a:pathLst>
              <a:path w="544258" h="121513">
                <a:moveTo>
                  <a:pt x="0" y="0"/>
                </a:moveTo>
                <a:lnTo>
                  <a:pt x="0" y="121513"/>
                </a:lnTo>
                <a:lnTo>
                  <a:pt x="544258" y="121513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69"/>
          <p:cNvSpPr/>
          <p:nvPr/>
        </p:nvSpPr>
        <p:spPr>
          <a:xfrm>
            <a:off x="2679236" y="2594070"/>
            <a:ext cx="544258" cy="121462"/>
          </a:xfrm>
          <a:custGeom>
            <a:avLst/>
            <a:gdLst/>
            <a:ahLst/>
            <a:cxnLst/>
            <a:rect l="l" t="t" r="r" b="b"/>
            <a:pathLst>
              <a:path w="544258" h="121462">
                <a:moveTo>
                  <a:pt x="0" y="0"/>
                </a:moveTo>
                <a:lnTo>
                  <a:pt x="0" y="121462"/>
                </a:lnTo>
                <a:lnTo>
                  <a:pt x="544258" y="121462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70"/>
          <p:cNvSpPr/>
          <p:nvPr/>
        </p:nvSpPr>
        <p:spPr>
          <a:xfrm>
            <a:off x="2679236" y="2715532"/>
            <a:ext cx="544258" cy="121526"/>
          </a:xfrm>
          <a:custGeom>
            <a:avLst/>
            <a:gdLst/>
            <a:ahLst/>
            <a:cxnLst/>
            <a:rect l="l" t="t" r="r" b="b"/>
            <a:pathLst>
              <a:path w="544258" h="121526">
                <a:moveTo>
                  <a:pt x="0" y="0"/>
                </a:moveTo>
                <a:lnTo>
                  <a:pt x="0" y="121526"/>
                </a:lnTo>
                <a:lnTo>
                  <a:pt x="544258" y="121526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71"/>
          <p:cNvSpPr/>
          <p:nvPr/>
        </p:nvSpPr>
        <p:spPr>
          <a:xfrm>
            <a:off x="2679236" y="2472556"/>
            <a:ext cx="54355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72"/>
          <p:cNvSpPr/>
          <p:nvPr/>
        </p:nvSpPr>
        <p:spPr>
          <a:xfrm>
            <a:off x="3223431" y="2472238"/>
            <a:ext cx="0" cy="365150"/>
          </a:xfrm>
          <a:custGeom>
            <a:avLst/>
            <a:gdLst/>
            <a:ahLst/>
            <a:cxnLst/>
            <a:rect l="l" t="t" r="r" b="b"/>
            <a:pathLst>
              <a:path h="365150">
                <a:moveTo>
                  <a:pt x="0" y="0"/>
                </a:moveTo>
                <a:lnTo>
                  <a:pt x="0" y="36515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73"/>
          <p:cNvSpPr/>
          <p:nvPr/>
        </p:nvSpPr>
        <p:spPr>
          <a:xfrm>
            <a:off x="2679236" y="2837065"/>
            <a:ext cx="54355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5435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75"/>
          <p:cNvSpPr/>
          <p:nvPr/>
        </p:nvSpPr>
        <p:spPr>
          <a:xfrm>
            <a:off x="2661444" y="4033056"/>
            <a:ext cx="2211400" cy="700887"/>
          </a:xfrm>
          <a:custGeom>
            <a:avLst/>
            <a:gdLst/>
            <a:ahLst/>
            <a:cxnLst/>
            <a:rect l="l" t="t" r="r" b="b"/>
            <a:pathLst>
              <a:path w="2211400" h="700887">
                <a:moveTo>
                  <a:pt x="0" y="0"/>
                </a:moveTo>
                <a:lnTo>
                  <a:pt x="0" y="700887"/>
                </a:lnTo>
                <a:lnTo>
                  <a:pt x="2211400" y="700887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76"/>
          <p:cNvSpPr/>
          <p:nvPr/>
        </p:nvSpPr>
        <p:spPr>
          <a:xfrm>
            <a:off x="2680659" y="4077226"/>
            <a:ext cx="1269999" cy="425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77"/>
          <p:cNvSpPr txBox="1"/>
          <p:nvPr/>
        </p:nvSpPr>
        <p:spPr>
          <a:xfrm>
            <a:off x="3343776" y="3813676"/>
            <a:ext cx="961152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25" dirty="0" smtClean="0">
                <a:solidFill>
                  <a:srgbClr val="6D6E70"/>
                </a:solidFill>
                <a:cs typeface="Myriad Pro"/>
              </a:rPr>
              <a:t>Japa</a:t>
            </a:r>
            <a:r>
              <a:rPr sz="1250" b="1" spc="-170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63" name="object 78"/>
          <p:cNvSpPr txBox="1"/>
          <p:nvPr/>
        </p:nvSpPr>
        <p:spPr>
          <a:xfrm>
            <a:off x="2674144" y="4428724"/>
            <a:ext cx="2134840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 smtClean="0">
                <a:solidFill>
                  <a:srgbClr val="6D6E70"/>
                </a:solidFill>
                <a:cs typeface="Myriad Pro"/>
              </a:rPr>
              <a:t>Japa</a:t>
            </a:r>
            <a:r>
              <a:rPr sz="1000" b="1" spc="-135" dirty="0" smtClean="0">
                <a:solidFill>
                  <a:srgbClr val="6D6E70"/>
                </a:solidFill>
                <a:cs typeface="Myriad Pro"/>
              </a:rPr>
              <a:t>n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204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00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0" dirty="0" smtClean="0">
                <a:solidFill>
                  <a:srgbClr val="6D6E70"/>
                </a:solidFill>
                <a:cs typeface="Myriad Pro"/>
              </a:rPr>
              <a:t>ssoci</a:t>
            </a:r>
            <a:r>
              <a:rPr sz="1000" b="1" spc="-13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10" dirty="0" smtClean="0">
                <a:solidFill>
                  <a:srgbClr val="6D6E70"/>
                </a:solidFill>
                <a:cs typeface="Myriad Pro"/>
              </a:rPr>
              <a:t>tio</a:t>
            </a:r>
            <a:r>
              <a:rPr sz="1000" b="1" spc="-130" dirty="0" smtClean="0">
                <a:solidFill>
                  <a:srgbClr val="6D6E70"/>
                </a:solidFill>
                <a:cs typeface="Myriad Pro"/>
              </a:rPr>
              <a:t>n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6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000" b="1" spc="-95" dirty="0" smtClean="0">
                <a:solidFill>
                  <a:srgbClr val="6D6E70"/>
                </a:solidFill>
                <a:cs typeface="Myriad Pro"/>
              </a:rPr>
              <a:t>r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1000" dirty="0" smtClean="0"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000" b="1" spc="-20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00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5" dirty="0" err="1" smtClean="0">
                <a:solidFill>
                  <a:srgbClr val="6D6E70"/>
                </a:solidFill>
                <a:cs typeface="Myriad Pro"/>
              </a:rPr>
              <a:t>hie</a:t>
            </a:r>
            <a:r>
              <a:rPr sz="1000" b="1" spc="-70" dirty="0" err="1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000" b="1" spc="-7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5" dirty="0" err="1" smtClean="0">
                <a:solidFill>
                  <a:srgbClr val="6D6E70"/>
                </a:solidFill>
                <a:cs typeface="Myriad Pro"/>
              </a:rPr>
              <a:t>inancia</a:t>
            </a:r>
            <a:r>
              <a:rPr sz="1000" b="1" spc="-65" dirty="0" err="1" smtClean="0">
                <a:solidFill>
                  <a:srgbClr val="6D6E70"/>
                </a:solidFill>
                <a:cs typeface="Myriad Pro"/>
              </a:rPr>
              <a:t>l</a:t>
            </a:r>
            <a:r>
              <a:rPr sz="1000" b="1" spc="-6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24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000" b="1" spc="-8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5" dirty="0" err="1" smtClean="0">
                <a:solidFill>
                  <a:srgbClr val="6D6E70"/>
                </a:solidFill>
                <a:cs typeface="Myriad Pro"/>
              </a:rPr>
              <a:t>fficer</a:t>
            </a:r>
            <a:r>
              <a:rPr sz="1000" b="1" spc="-105" dirty="0" err="1" smtClean="0">
                <a:solidFill>
                  <a:srgbClr val="6D6E70"/>
                </a:solidFill>
                <a:cs typeface="Myriad Pro"/>
              </a:rPr>
              <a:t>s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1000" dirty="0">
              <a:cs typeface="Myriad Pro"/>
            </a:endParaRPr>
          </a:p>
        </p:txBody>
      </p:sp>
      <p:sp>
        <p:nvSpPr>
          <p:cNvPr id="264" name="object 79"/>
          <p:cNvSpPr/>
          <p:nvPr/>
        </p:nvSpPr>
        <p:spPr>
          <a:xfrm>
            <a:off x="2660161" y="3732460"/>
            <a:ext cx="544309" cy="364528"/>
          </a:xfrm>
          <a:custGeom>
            <a:avLst/>
            <a:gdLst/>
            <a:ahLst/>
            <a:cxnLst/>
            <a:rect l="l" t="t" r="r" b="b"/>
            <a:pathLst>
              <a:path w="544309" h="364528">
                <a:moveTo>
                  <a:pt x="0" y="0"/>
                </a:moveTo>
                <a:lnTo>
                  <a:pt x="0" y="364528"/>
                </a:lnTo>
                <a:lnTo>
                  <a:pt x="544309" y="364528"/>
                </a:lnTo>
                <a:lnTo>
                  <a:pt x="544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80"/>
          <p:cNvSpPr/>
          <p:nvPr/>
        </p:nvSpPr>
        <p:spPr>
          <a:xfrm>
            <a:off x="2660275" y="3732142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81"/>
          <p:cNvSpPr/>
          <p:nvPr/>
        </p:nvSpPr>
        <p:spPr>
          <a:xfrm>
            <a:off x="2660910" y="3732460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82"/>
          <p:cNvSpPr/>
          <p:nvPr/>
        </p:nvSpPr>
        <p:spPr>
          <a:xfrm>
            <a:off x="2660910" y="4097073"/>
            <a:ext cx="543877" cy="0"/>
          </a:xfrm>
          <a:custGeom>
            <a:avLst/>
            <a:gdLst/>
            <a:ahLst/>
            <a:cxnLst/>
            <a:rect l="l" t="t" r="r" b="b"/>
            <a:pathLst>
              <a:path w="543877">
                <a:moveTo>
                  <a:pt x="54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83"/>
          <p:cNvSpPr/>
          <p:nvPr/>
        </p:nvSpPr>
        <p:spPr>
          <a:xfrm>
            <a:off x="2821736" y="3804522"/>
            <a:ext cx="221533" cy="221045"/>
          </a:xfrm>
          <a:custGeom>
            <a:avLst/>
            <a:gdLst/>
            <a:ahLst/>
            <a:cxnLst/>
            <a:rect l="l" t="t" r="r" b="b"/>
            <a:pathLst>
              <a:path w="221533" h="221045">
                <a:moveTo>
                  <a:pt x="221533" y="110220"/>
                </a:moveTo>
                <a:lnTo>
                  <a:pt x="213406" y="68898"/>
                </a:lnTo>
                <a:lnTo>
                  <a:pt x="191615" y="35924"/>
                </a:lnTo>
                <a:lnTo>
                  <a:pt x="157953" y="12263"/>
                </a:lnTo>
                <a:lnTo>
                  <a:pt x="114227" y="691"/>
                </a:lnTo>
                <a:lnTo>
                  <a:pt x="97726" y="0"/>
                </a:lnTo>
                <a:lnTo>
                  <a:pt x="84195" y="2446"/>
                </a:lnTo>
                <a:lnTo>
                  <a:pt x="47762" y="19270"/>
                </a:lnTo>
                <a:lnTo>
                  <a:pt x="19824" y="48651"/>
                </a:lnTo>
                <a:lnTo>
                  <a:pt x="3275" y="88440"/>
                </a:lnTo>
                <a:lnTo>
                  <a:pt x="0" y="119687"/>
                </a:lnTo>
                <a:lnTo>
                  <a:pt x="2086" y="133625"/>
                </a:lnTo>
                <a:lnTo>
                  <a:pt x="18155" y="171255"/>
                </a:lnTo>
                <a:lnTo>
                  <a:pt x="46896" y="200239"/>
                </a:lnTo>
                <a:lnTo>
                  <a:pt x="85684" y="217525"/>
                </a:lnTo>
                <a:lnTo>
                  <a:pt x="115829" y="221045"/>
                </a:lnTo>
                <a:lnTo>
                  <a:pt x="130269" y="219425"/>
                </a:lnTo>
                <a:lnTo>
                  <a:pt x="169384" y="204319"/>
                </a:lnTo>
                <a:lnTo>
                  <a:pt x="199648" y="176389"/>
                </a:lnTo>
                <a:lnTo>
                  <a:pt x="217789" y="138904"/>
                </a:lnTo>
                <a:lnTo>
                  <a:pt x="221533" y="11022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85"/>
          <p:cNvSpPr/>
          <p:nvPr/>
        </p:nvSpPr>
        <p:spPr>
          <a:xfrm>
            <a:off x="2672874" y="5295563"/>
            <a:ext cx="2211400" cy="700887"/>
          </a:xfrm>
          <a:custGeom>
            <a:avLst/>
            <a:gdLst/>
            <a:ahLst/>
            <a:cxnLst/>
            <a:rect l="l" t="t" r="r" b="b"/>
            <a:pathLst>
              <a:path w="2211400" h="700887">
                <a:moveTo>
                  <a:pt x="0" y="0"/>
                </a:moveTo>
                <a:lnTo>
                  <a:pt x="0" y="700887"/>
                </a:lnTo>
                <a:lnTo>
                  <a:pt x="2211400" y="700887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86"/>
          <p:cNvSpPr txBox="1"/>
          <p:nvPr/>
        </p:nvSpPr>
        <p:spPr>
          <a:xfrm>
            <a:off x="3355206" y="5076170"/>
            <a:ext cx="661690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60" dirty="0" smtClean="0">
                <a:solidFill>
                  <a:srgbClr val="6D6E70"/>
                </a:solidFill>
                <a:cs typeface="Myriad Pro"/>
              </a:rPr>
              <a:t>P</a:t>
            </a:r>
            <a:r>
              <a:rPr sz="1250" b="1" spc="-15" dirty="0" smtClean="0">
                <a:solidFill>
                  <a:srgbClr val="6D6E70"/>
                </a:solidFill>
                <a:cs typeface="Myriad Pro"/>
              </a:rPr>
              <a:t>olan</a:t>
            </a:r>
            <a:r>
              <a:rPr sz="1250" b="1" spc="-165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72" name="object 87"/>
          <p:cNvSpPr txBox="1"/>
          <p:nvPr/>
        </p:nvSpPr>
        <p:spPr>
          <a:xfrm>
            <a:off x="2656044" y="5805544"/>
            <a:ext cx="2280126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155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1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-8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50" b="1" spc="-75" dirty="0" smtClean="0">
                <a:solidFill>
                  <a:srgbClr val="6D6E70"/>
                </a:solidFill>
                <a:cs typeface="Myriad Pro"/>
              </a:rPr>
              <a:t>w</a:t>
            </a:r>
            <a:r>
              <a:rPr sz="950" b="1" spc="-40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r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25" dirty="0" smtClean="0">
                <a:solidFill>
                  <a:srgbClr val="6D6E70"/>
                </a:solidFill>
                <a:cs typeface="Myriad Pro"/>
              </a:rPr>
              <a:t>z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y</a:t>
            </a:r>
            <a:r>
              <a:rPr sz="950" b="1" spc="-35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z</a:t>
            </a:r>
            <a:r>
              <a:rPr sz="950" b="1" spc="-20" dirty="0" smtClean="0">
                <a:solidFill>
                  <a:srgbClr val="6D6E70"/>
                </a:solidFill>
                <a:cs typeface="Myriad Pro"/>
              </a:rPr>
              <a:t>eni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1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y</a:t>
            </a:r>
            <a:r>
              <a:rPr sz="950" b="1" spc="-25" dirty="0" smtClean="0">
                <a:solidFill>
                  <a:srgbClr val="6D6E70"/>
                </a:solidFill>
                <a:cs typeface="Myriad Pro"/>
              </a:rPr>
              <a:t>rek</a:t>
            </a:r>
            <a:r>
              <a:rPr sz="950" b="1" spc="-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50" b="1" spc="-40" dirty="0" smtClean="0">
                <a:solidFill>
                  <a:srgbClr val="6D6E70"/>
                </a:solidFill>
                <a:cs typeface="Myriad Pro"/>
              </a:rPr>
              <a:t>or</a:t>
            </a:r>
            <a:r>
              <a:rPr sz="950" b="1" spc="-75" dirty="0" smtClean="0">
                <a:solidFill>
                  <a:srgbClr val="6D6E70"/>
                </a:solidFill>
                <a:cs typeface="Myriad Pro"/>
              </a:rPr>
              <a:t>ó</a:t>
            </a:r>
            <a:r>
              <a:rPr sz="950" b="1" spc="-145" dirty="0" smtClean="0">
                <a:solidFill>
                  <a:srgbClr val="6D6E70"/>
                </a:solidFill>
                <a:cs typeface="Myriad Pro"/>
              </a:rPr>
              <a:t>w 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35" dirty="0" smtClean="0">
                <a:solidFill>
                  <a:srgbClr val="6D6E70"/>
                </a:solidFill>
                <a:cs typeface="Myriad Pro"/>
              </a:rPr>
              <a:t>inans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50" b="1" spc="-145" dirty="0" smtClean="0">
                <a:solidFill>
                  <a:srgbClr val="6D6E70"/>
                </a:solidFill>
                <a:cs typeface="Myriad Pro"/>
              </a:rPr>
              <a:t>w</a:t>
            </a:r>
            <a:r>
              <a:rPr sz="95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75" dirty="0" smtClean="0">
                <a:solidFill>
                  <a:srgbClr val="6D6E70"/>
                </a:solidFill>
                <a:cs typeface="Myriad Pro"/>
              </a:rPr>
              <a:t>y</a:t>
            </a:r>
            <a:r>
              <a:rPr sz="950" b="1" spc="-50" dirty="0" smtClean="0">
                <a:solidFill>
                  <a:srgbClr val="6D6E70"/>
                </a:solidFill>
                <a:cs typeface="Myriad Pro"/>
              </a:rPr>
              <a:t>ch</a:t>
            </a:r>
            <a:endParaRPr sz="950" dirty="0">
              <a:cs typeface="Myriad Pro"/>
            </a:endParaRPr>
          </a:p>
        </p:txBody>
      </p:sp>
      <p:sp>
        <p:nvSpPr>
          <p:cNvPr id="273" name="object 88"/>
          <p:cNvSpPr/>
          <p:nvPr/>
        </p:nvSpPr>
        <p:spPr>
          <a:xfrm>
            <a:off x="2679236" y="4990090"/>
            <a:ext cx="544258" cy="182270"/>
          </a:xfrm>
          <a:custGeom>
            <a:avLst/>
            <a:gdLst/>
            <a:ahLst/>
            <a:cxnLst/>
            <a:rect l="l" t="t" r="r" b="b"/>
            <a:pathLst>
              <a:path w="544258" h="182270">
                <a:moveTo>
                  <a:pt x="0" y="0"/>
                </a:moveTo>
                <a:lnTo>
                  <a:pt x="0" y="182270"/>
                </a:lnTo>
                <a:lnTo>
                  <a:pt x="544258" y="182270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89"/>
          <p:cNvSpPr/>
          <p:nvPr/>
        </p:nvSpPr>
        <p:spPr>
          <a:xfrm>
            <a:off x="2679236" y="5172360"/>
            <a:ext cx="544258" cy="182257"/>
          </a:xfrm>
          <a:custGeom>
            <a:avLst/>
            <a:gdLst/>
            <a:ahLst/>
            <a:cxnLst/>
            <a:rect l="l" t="t" r="r" b="b"/>
            <a:pathLst>
              <a:path w="544258" h="182257">
                <a:moveTo>
                  <a:pt x="0" y="0"/>
                </a:moveTo>
                <a:lnTo>
                  <a:pt x="0" y="182257"/>
                </a:lnTo>
                <a:lnTo>
                  <a:pt x="544258" y="182257"/>
                </a:lnTo>
                <a:lnTo>
                  <a:pt x="544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90"/>
          <p:cNvSpPr/>
          <p:nvPr/>
        </p:nvSpPr>
        <p:spPr>
          <a:xfrm>
            <a:off x="2679236" y="4990083"/>
            <a:ext cx="54355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91"/>
          <p:cNvSpPr/>
          <p:nvPr/>
        </p:nvSpPr>
        <p:spPr>
          <a:xfrm>
            <a:off x="3223431" y="4995370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92"/>
          <p:cNvSpPr/>
          <p:nvPr/>
        </p:nvSpPr>
        <p:spPr>
          <a:xfrm>
            <a:off x="2679236" y="5354618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93"/>
          <p:cNvSpPr/>
          <p:nvPr/>
        </p:nvSpPr>
        <p:spPr>
          <a:xfrm>
            <a:off x="2686844" y="5364625"/>
            <a:ext cx="1151890" cy="421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94"/>
          <p:cNvSpPr/>
          <p:nvPr/>
        </p:nvSpPr>
        <p:spPr>
          <a:xfrm>
            <a:off x="5102896" y="1516284"/>
            <a:ext cx="2211412" cy="700887"/>
          </a:xfrm>
          <a:custGeom>
            <a:avLst/>
            <a:gdLst/>
            <a:ahLst/>
            <a:cxnLst/>
            <a:rect l="l" t="t" r="r" b="b"/>
            <a:pathLst>
              <a:path w="2211412" h="700887">
                <a:moveTo>
                  <a:pt x="0" y="0"/>
                </a:moveTo>
                <a:lnTo>
                  <a:pt x="0" y="700887"/>
                </a:lnTo>
                <a:lnTo>
                  <a:pt x="2211412" y="700887"/>
                </a:lnTo>
                <a:lnTo>
                  <a:pt x="221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95"/>
          <p:cNvSpPr txBox="1"/>
          <p:nvPr/>
        </p:nvSpPr>
        <p:spPr>
          <a:xfrm>
            <a:off x="5785216" y="1296892"/>
            <a:ext cx="751960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25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250" b="1" spc="-12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5" dirty="0" smtClean="0">
                <a:solidFill>
                  <a:srgbClr val="6D6E70"/>
                </a:solidFill>
                <a:cs typeface="Myriad Pro"/>
              </a:rPr>
              <a:t>hin</a:t>
            </a:r>
            <a:r>
              <a:rPr sz="1250" b="1" spc="-140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81" name="object 96"/>
          <p:cNvSpPr txBox="1"/>
          <p:nvPr/>
        </p:nvSpPr>
        <p:spPr>
          <a:xfrm>
            <a:off x="5102896" y="2026252"/>
            <a:ext cx="2221865" cy="3226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45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00" b="1" spc="-50" dirty="0" smtClean="0">
                <a:solidFill>
                  <a:srgbClr val="6D6E70"/>
                </a:solidFill>
                <a:cs typeface="Myriad Pro"/>
              </a:rPr>
              <a:t>hin</a:t>
            </a:r>
            <a:r>
              <a:rPr sz="900" b="1" spc="-114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6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4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-60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900" b="1" spc="-50" dirty="0" smtClean="0">
                <a:solidFill>
                  <a:srgbClr val="6D6E70"/>
                </a:solidFill>
                <a:cs typeface="Myriad Pro"/>
              </a:rPr>
              <a:t>soci</a:t>
            </a:r>
            <a:r>
              <a:rPr sz="900" b="1" spc="-8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-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00" b="1" spc="-45" dirty="0" smtClean="0">
                <a:solidFill>
                  <a:srgbClr val="6D6E70"/>
                </a:solidFill>
                <a:cs typeface="Myriad Pro"/>
              </a:rPr>
              <a:t>io</a:t>
            </a:r>
            <a:r>
              <a:rPr sz="900" b="1" spc="-135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00" b="1" spc="6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75" dirty="0" smtClean="0">
                <a:solidFill>
                  <a:srgbClr val="6D6E70"/>
                </a:solidFill>
                <a:cs typeface="Myriad Pro"/>
              </a:rPr>
              <a:t>of</a:t>
            </a:r>
            <a:r>
              <a:rPr sz="900" b="1" spc="6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45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00" b="1" spc="-75" dirty="0" smtClean="0">
                <a:solidFill>
                  <a:srgbClr val="6D6E70"/>
                </a:solidFill>
                <a:cs typeface="Myriad Pro"/>
              </a:rPr>
              <a:t>h</a:t>
            </a:r>
            <a:r>
              <a:rPr sz="900" b="1" spc="-25" dirty="0" smtClean="0">
                <a:solidFill>
                  <a:srgbClr val="6D6E70"/>
                </a:solidFill>
                <a:cs typeface="Myriad Pro"/>
              </a:rPr>
              <a:t>ie</a:t>
            </a:r>
            <a:r>
              <a:rPr sz="900" b="1" spc="-6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6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9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-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00" b="1" spc="-55" dirty="0" smtClean="0">
                <a:solidFill>
                  <a:srgbClr val="6D6E70"/>
                </a:solidFill>
                <a:cs typeface="Myriad Pro"/>
              </a:rPr>
              <a:t>nancia</a:t>
            </a:r>
            <a:r>
              <a:rPr sz="900" b="1" spc="-65" dirty="0" smtClean="0">
                <a:solidFill>
                  <a:srgbClr val="6D6E70"/>
                </a:solidFill>
                <a:cs typeface="Myriad Pro"/>
              </a:rPr>
              <a:t>l</a:t>
            </a:r>
            <a:r>
              <a:rPr sz="900" b="1" spc="6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7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00" b="1" spc="-40" dirty="0" smtClean="0">
                <a:solidFill>
                  <a:srgbClr val="6D6E70"/>
                </a:solidFill>
                <a:cs typeface="Myriad Pro"/>
              </a:rPr>
              <a:t>fficers</a:t>
            </a:r>
            <a:endParaRPr sz="900" dirty="0">
              <a:cs typeface="Myriad Pro"/>
            </a:endParaRPr>
          </a:p>
        </p:txBody>
      </p:sp>
      <p:sp>
        <p:nvSpPr>
          <p:cNvPr id="282" name="object 97"/>
          <p:cNvSpPr/>
          <p:nvPr/>
        </p:nvSpPr>
        <p:spPr>
          <a:xfrm>
            <a:off x="5114275" y="1197082"/>
            <a:ext cx="544347" cy="364528"/>
          </a:xfrm>
          <a:custGeom>
            <a:avLst/>
            <a:gdLst/>
            <a:ahLst/>
            <a:cxnLst/>
            <a:rect l="l" t="t" r="r" b="b"/>
            <a:pathLst>
              <a:path w="544347" h="364528">
                <a:moveTo>
                  <a:pt x="0" y="0"/>
                </a:moveTo>
                <a:lnTo>
                  <a:pt x="0" y="364528"/>
                </a:lnTo>
                <a:lnTo>
                  <a:pt x="544347" y="364528"/>
                </a:lnTo>
                <a:lnTo>
                  <a:pt x="544347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98"/>
          <p:cNvSpPr/>
          <p:nvPr/>
        </p:nvSpPr>
        <p:spPr>
          <a:xfrm>
            <a:off x="5114427" y="1203102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99"/>
          <p:cNvSpPr/>
          <p:nvPr/>
        </p:nvSpPr>
        <p:spPr>
          <a:xfrm>
            <a:off x="5115062" y="1197076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100"/>
          <p:cNvSpPr/>
          <p:nvPr/>
        </p:nvSpPr>
        <p:spPr>
          <a:xfrm>
            <a:off x="5115062" y="1561684"/>
            <a:ext cx="543877" cy="0"/>
          </a:xfrm>
          <a:custGeom>
            <a:avLst/>
            <a:gdLst/>
            <a:ahLst/>
            <a:cxnLst/>
            <a:rect l="l" t="t" r="r" b="b"/>
            <a:pathLst>
              <a:path w="543877">
                <a:moveTo>
                  <a:pt x="54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101"/>
          <p:cNvSpPr/>
          <p:nvPr/>
        </p:nvSpPr>
        <p:spPr>
          <a:xfrm>
            <a:off x="5147816" y="1227270"/>
            <a:ext cx="108699" cy="103365"/>
          </a:xfrm>
          <a:custGeom>
            <a:avLst/>
            <a:gdLst/>
            <a:ahLst/>
            <a:cxnLst/>
            <a:rect l="l" t="t" r="r" b="b"/>
            <a:pathLst>
              <a:path w="108699" h="103365">
                <a:moveTo>
                  <a:pt x="108699" y="39458"/>
                </a:moveTo>
                <a:lnTo>
                  <a:pt x="67195" y="39458"/>
                </a:lnTo>
                <a:lnTo>
                  <a:pt x="54343" y="0"/>
                </a:lnTo>
                <a:lnTo>
                  <a:pt x="41478" y="39458"/>
                </a:lnTo>
                <a:lnTo>
                  <a:pt x="0" y="39458"/>
                </a:lnTo>
                <a:lnTo>
                  <a:pt x="33553" y="63906"/>
                </a:lnTo>
                <a:lnTo>
                  <a:pt x="33553" y="94092"/>
                </a:lnTo>
                <a:lnTo>
                  <a:pt x="54343" y="79019"/>
                </a:lnTo>
                <a:lnTo>
                  <a:pt x="75133" y="94087"/>
                </a:lnTo>
                <a:lnTo>
                  <a:pt x="75133" y="63906"/>
                </a:lnTo>
                <a:lnTo>
                  <a:pt x="108699" y="39458"/>
                </a:lnTo>
                <a:close/>
              </a:path>
              <a:path w="108699" h="103365">
                <a:moveTo>
                  <a:pt x="33553" y="94092"/>
                </a:moveTo>
                <a:lnTo>
                  <a:pt x="33553" y="63906"/>
                </a:lnTo>
                <a:lnTo>
                  <a:pt x="20764" y="103365"/>
                </a:lnTo>
                <a:lnTo>
                  <a:pt x="33553" y="94092"/>
                </a:lnTo>
                <a:close/>
              </a:path>
              <a:path w="108699" h="103365">
                <a:moveTo>
                  <a:pt x="87934" y="103365"/>
                </a:moveTo>
                <a:lnTo>
                  <a:pt x="75133" y="63906"/>
                </a:lnTo>
                <a:lnTo>
                  <a:pt x="75133" y="94087"/>
                </a:lnTo>
                <a:lnTo>
                  <a:pt x="87934" y="103365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102"/>
          <p:cNvSpPr/>
          <p:nvPr/>
        </p:nvSpPr>
        <p:spPr>
          <a:xfrm>
            <a:off x="5275819" y="1223613"/>
            <a:ext cx="40271" cy="25615"/>
          </a:xfrm>
          <a:custGeom>
            <a:avLst/>
            <a:gdLst/>
            <a:ahLst/>
            <a:cxnLst/>
            <a:rect l="l" t="t" r="r" b="b"/>
            <a:pathLst>
              <a:path w="40271" h="25615">
                <a:moveTo>
                  <a:pt x="10210" y="13434"/>
                </a:moveTo>
                <a:lnTo>
                  <a:pt x="10210" y="3873"/>
                </a:lnTo>
                <a:lnTo>
                  <a:pt x="0" y="15938"/>
                </a:lnTo>
                <a:lnTo>
                  <a:pt x="10210" y="13434"/>
                </a:lnTo>
                <a:close/>
              </a:path>
              <a:path w="40271" h="25615">
                <a:moveTo>
                  <a:pt x="26733" y="-15760"/>
                </a:moveTo>
                <a:lnTo>
                  <a:pt x="16522" y="-3657"/>
                </a:lnTo>
                <a:lnTo>
                  <a:pt x="1828" y="-9601"/>
                </a:lnTo>
                <a:lnTo>
                  <a:pt x="10210" y="3873"/>
                </a:lnTo>
                <a:lnTo>
                  <a:pt x="10210" y="13434"/>
                </a:lnTo>
                <a:lnTo>
                  <a:pt x="15379" y="12166"/>
                </a:lnTo>
                <a:lnTo>
                  <a:pt x="23774" y="25615"/>
                </a:lnTo>
                <a:lnTo>
                  <a:pt x="24891" y="9829"/>
                </a:lnTo>
                <a:lnTo>
                  <a:pt x="25641" y="9642"/>
                </a:lnTo>
                <a:lnTo>
                  <a:pt x="25641" y="0"/>
                </a:lnTo>
                <a:lnTo>
                  <a:pt x="26733" y="-15760"/>
                </a:lnTo>
                <a:close/>
              </a:path>
              <a:path w="40271" h="25615">
                <a:moveTo>
                  <a:pt x="40271" y="5994"/>
                </a:moveTo>
                <a:lnTo>
                  <a:pt x="25641" y="0"/>
                </a:lnTo>
                <a:lnTo>
                  <a:pt x="25641" y="9642"/>
                </a:lnTo>
                <a:lnTo>
                  <a:pt x="40271" y="5994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103"/>
          <p:cNvSpPr/>
          <p:nvPr/>
        </p:nvSpPr>
        <p:spPr>
          <a:xfrm>
            <a:off x="5275819" y="1355413"/>
            <a:ext cx="40271" cy="25577"/>
          </a:xfrm>
          <a:custGeom>
            <a:avLst/>
            <a:gdLst/>
            <a:ahLst/>
            <a:cxnLst/>
            <a:rect l="l" t="t" r="r" b="b"/>
            <a:pathLst>
              <a:path w="40271" h="25577">
                <a:moveTo>
                  <a:pt x="10210" y="13421"/>
                </a:moveTo>
                <a:lnTo>
                  <a:pt x="10210" y="3822"/>
                </a:lnTo>
                <a:lnTo>
                  <a:pt x="0" y="15925"/>
                </a:lnTo>
                <a:lnTo>
                  <a:pt x="10210" y="13421"/>
                </a:lnTo>
                <a:close/>
              </a:path>
              <a:path w="40271" h="25577">
                <a:moveTo>
                  <a:pt x="26733" y="-15798"/>
                </a:moveTo>
                <a:lnTo>
                  <a:pt x="16522" y="-3695"/>
                </a:lnTo>
                <a:lnTo>
                  <a:pt x="1828" y="-9639"/>
                </a:lnTo>
                <a:lnTo>
                  <a:pt x="10210" y="3822"/>
                </a:lnTo>
                <a:lnTo>
                  <a:pt x="10210" y="13421"/>
                </a:lnTo>
                <a:lnTo>
                  <a:pt x="15379" y="12153"/>
                </a:lnTo>
                <a:lnTo>
                  <a:pt x="23774" y="25577"/>
                </a:lnTo>
                <a:lnTo>
                  <a:pt x="24891" y="9778"/>
                </a:lnTo>
                <a:lnTo>
                  <a:pt x="25641" y="9593"/>
                </a:lnTo>
                <a:lnTo>
                  <a:pt x="25641" y="0"/>
                </a:lnTo>
                <a:lnTo>
                  <a:pt x="26733" y="-15798"/>
                </a:lnTo>
                <a:close/>
              </a:path>
              <a:path w="40271" h="25577">
                <a:moveTo>
                  <a:pt x="40271" y="5968"/>
                </a:moveTo>
                <a:lnTo>
                  <a:pt x="25641" y="0"/>
                </a:lnTo>
                <a:lnTo>
                  <a:pt x="25641" y="9593"/>
                </a:lnTo>
                <a:lnTo>
                  <a:pt x="40271" y="5968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104"/>
          <p:cNvSpPr/>
          <p:nvPr/>
        </p:nvSpPr>
        <p:spPr>
          <a:xfrm>
            <a:off x="5312217" y="1263046"/>
            <a:ext cx="40881" cy="25374"/>
          </a:xfrm>
          <a:custGeom>
            <a:avLst/>
            <a:gdLst/>
            <a:ahLst/>
            <a:cxnLst/>
            <a:rect l="l" t="t" r="r" b="b"/>
            <a:pathLst>
              <a:path w="40881" h="25374">
                <a:moveTo>
                  <a:pt x="14211" y="9473"/>
                </a:moveTo>
                <a:lnTo>
                  <a:pt x="14211" y="0"/>
                </a:lnTo>
                <a:lnTo>
                  <a:pt x="0" y="7035"/>
                </a:lnTo>
                <a:lnTo>
                  <a:pt x="14211" y="9473"/>
                </a:lnTo>
                <a:close/>
              </a:path>
              <a:path w="40881" h="25374">
                <a:moveTo>
                  <a:pt x="37210" y="-11353"/>
                </a:moveTo>
                <a:lnTo>
                  <a:pt x="22999" y="-4330"/>
                </a:lnTo>
                <a:lnTo>
                  <a:pt x="11937" y="-15684"/>
                </a:lnTo>
                <a:lnTo>
                  <a:pt x="14211" y="0"/>
                </a:lnTo>
                <a:lnTo>
                  <a:pt x="14211" y="9473"/>
                </a:lnTo>
                <a:lnTo>
                  <a:pt x="15620" y="9715"/>
                </a:lnTo>
                <a:lnTo>
                  <a:pt x="17919" y="25374"/>
                </a:lnTo>
                <a:lnTo>
                  <a:pt x="25311" y="11353"/>
                </a:lnTo>
                <a:lnTo>
                  <a:pt x="29870" y="12131"/>
                </a:lnTo>
                <a:lnTo>
                  <a:pt x="29870" y="2679"/>
                </a:lnTo>
                <a:lnTo>
                  <a:pt x="37210" y="-11353"/>
                </a:lnTo>
                <a:close/>
              </a:path>
              <a:path w="40881" h="25374">
                <a:moveTo>
                  <a:pt x="40881" y="14008"/>
                </a:moveTo>
                <a:lnTo>
                  <a:pt x="29870" y="2679"/>
                </a:lnTo>
                <a:lnTo>
                  <a:pt x="29870" y="12131"/>
                </a:lnTo>
                <a:lnTo>
                  <a:pt x="40881" y="14008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105"/>
          <p:cNvSpPr/>
          <p:nvPr/>
        </p:nvSpPr>
        <p:spPr>
          <a:xfrm>
            <a:off x="5311379" y="1300981"/>
            <a:ext cx="41465" cy="39865"/>
          </a:xfrm>
          <a:custGeom>
            <a:avLst/>
            <a:gdLst/>
            <a:ahLst/>
            <a:cxnLst/>
            <a:rect l="l" t="t" r="r" b="b"/>
            <a:pathLst>
              <a:path w="41465" h="39865">
                <a:moveTo>
                  <a:pt x="41465" y="14363"/>
                </a:moveTo>
                <a:lnTo>
                  <a:pt x="25628" y="14909"/>
                </a:lnTo>
                <a:lnTo>
                  <a:pt x="20231" y="0"/>
                </a:lnTo>
                <a:lnTo>
                  <a:pt x="15798" y="15227"/>
                </a:lnTo>
                <a:lnTo>
                  <a:pt x="0" y="15748"/>
                </a:lnTo>
                <a:lnTo>
                  <a:pt x="13106" y="24650"/>
                </a:lnTo>
                <a:lnTo>
                  <a:pt x="13106" y="36462"/>
                </a:lnTo>
                <a:lnTo>
                  <a:pt x="21234" y="30149"/>
                </a:lnTo>
                <a:lnTo>
                  <a:pt x="28968" y="35375"/>
                </a:lnTo>
                <a:lnTo>
                  <a:pt x="28968" y="24117"/>
                </a:lnTo>
                <a:lnTo>
                  <a:pt x="41465" y="14363"/>
                </a:lnTo>
                <a:close/>
              </a:path>
              <a:path w="41465" h="39865">
                <a:moveTo>
                  <a:pt x="13106" y="36462"/>
                </a:moveTo>
                <a:lnTo>
                  <a:pt x="13106" y="24650"/>
                </a:lnTo>
                <a:lnTo>
                  <a:pt x="8724" y="39865"/>
                </a:lnTo>
                <a:lnTo>
                  <a:pt x="13106" y="36462"/>
                </a:lnTo>
                <a:close/>
              </a:path>
              <a:path w="41465" h="39865">
                <a:moveTo>
                  <a:pt x="34353" y="39014"/>
                </a:moveTo>
                <a:lnTo>
                  <a:pt x="28968" y="24117"/>
                </a:lnTo>
                <a:lnTo>
                  <a:pt x="28968" y="35375"/>
                </a:lnTo>
                <a:lnTo>
                  <a:pt x="34353" y="39014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106"/>
          <p:cNvSpPr/>
          <p:nvPr/>
        </p:nvSpPr>
        <p:spPr>
          <a:xfrm>
            <a:off x="5097016" y="1571199"/>
            <a:ext cx="1714499" cy="463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107"/>
          <p:cNvSpPr/>
          <p:nvPr/>
        </p:nvSpPr>
        <p:spPr>
          <a:xfrm>
            <a:off x="5114326" y="2778791"/>
            <a:ext cx="2211400" cy="700874"/>
          </a:xfrm>
          <a:custGeom>
            <a:avLst/>
            <a:gdLst/>
            <a:ahLst/>
            <a:cxnLst/>
            <a:rect l="l" t="t" r="r" b="b"/>
            <a:pathLst>
              <a:path w="2211400" h="700874">
                <a:moveTo>
                  <a:pt x="0" y="0"/>
                </a:moveTo>
                <a:lnTo>
                  <a:pt x="0" y="700874"/>
                </a:lnTo>
                <a:lnTo>
                  <a:pt x="2211400" y="700874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108"/>
          <p:cNvSpPr txBox="1"/>
          <p:nvPr/>
        </p:nvSpPr>
        <p:spPr>
          <a:xfrm>
            <a:off x="5796658" y="2559399"/>
            <a:ext cx="884533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0" dirty="0" smtClean="0">
                <a:solidFill>
                  <a:srgbClr val="6D6E70"/>
                </a:solidFill>
                <a:cs typeface="Myriad Pro"/>
              </a:rPr>
              <a:t>Indonesi</a:t>
            </a:r>
            <a:r>
              <a:rPr sz="1250" b="1" spc="-150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294" name="object 109"/>
          <p:cNvSpPr txBox="1"/>
          <p:nvPr/>
        </p:nvSpPr>
        <p:spPr>
          <a:xfrm>
            <a:off x="5107236" y="3288772"/>
            <a:ext cx="2371654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30" b="1" spc="-35" dirty="0" smtClean="0">
                <a:solidFill>
                  <a:srgbClr val="6D6E70"/>
                </a:solidFill>
                <a:cs typeface="Myriad Pro"/>
              </a:rPr>
              <a:t>Indonesi</a:t>
            </a:r>
            <a:r>
              <a:rPr sz="930" b="1" spc="-120" dirty="0" smtClean="0">
                <a:solidFill>
                  <a:srgbClr val="6D6E70"/>
                </a:solidFill>
                <a:cs typeface="Myriad Pro"/>
              </a:rPr>
              <a:t>a </a:t>
            </a:r>
            <a:r>
              <a:rPr sz="93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30" b="1" spc="-7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30" b="1" spc="20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30" b="1" spc="-35" dirty="0" smtClean="0">
                <a:solidFill>
                  <a:srgbClr val="6D6E70"/>
                </a:solidFill>
                <a:cs typeface="Myriad Pro"/>
              </a:rPr>
              <a:t>nancia</a:t>
            </a:r>
            <a:r>
              <a:rPr sz="930" b="1" spc="-65" dirty="0" smtClean="0">
                <a:solidFill>
                  <a:srgbClr val="6D6E70"/>
                </a:solidFill>
                <a:cs typeface="Myriad Pro"/>
              </a:rPr>
              <a:t>l </a:t>
            </a:r>
            <a:r>
              <a:rPr sz="93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30" b="1" spc="-6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30" b="1" spc="-70" dirty="0" smtClean="0">
                <a:solidFill>
                  <a:srgbClr val="6D6E70"/>
                </a:solidFill>
                <a:cs typeface="Myriad Pro"/>
              </a:rPr>
              <a:t>x</a:t>
            </a:r>
            <a:r>
              <a:rPr sz="930" b="1" spc="-6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30" b="1" spc="-30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30" b="1" spc="-15" dirty="0" smtClean="0">
                <a:solidFill>
                  <a:srgbClr val="6D6E70"/>
                </a:solidFill>
                <a:cs typeface="Myriad Pro"/>
              </a:rPr>
              <a:t>uti</a:t>
            </a:r>
            <a:r>
              <a:rPr sz="930" b="1" spc="-60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93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3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30" b="1" spc="-12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30" b="1" spc="-40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930" b="1" spc="-30" dirty="0" smtClean="0">
                <a:solidFill>
                  <a:srgbClr val="6D6E70"/>
                </a:solidFill>
                <a:cs typeface="Myriad Pro"/>
              </a:rPr>
              <a:t>soci</a:t>
            </a:r>
            <a:r>
              <a:rPr sz="930" b="1" spc="-6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30" b="1" spc="-25" dirty="0" smtClean="0">
                <a:solidFill>
                  <a:srgbClr val="6D6E70"/>
                </a:solidFill>
                <a:cs typeface="Myriad Pro"/>
              </a:rPr>
              <a:t>tion</a:t>
            </a:r>
            <a:endParaRPr sz="930" dirty="0">
              <a:cs typeface="Myriad Pro"/>
            </a:endParaRPr>
          </a:p>
        </p:txBody>
      </p:sp>
      <p:sp>
        <p:nvSpPr>
          <p:cNvPr id="295" name="object 110"/>
          <p:cNvSpPr/>
          <p:nvPr/>
        </p:nvSpPr>
        <p:spPr>
          <a:xfrm>
            <a:off x="5120676" y="2632170"/>
            <a:ext cx="544271" cy="182257"/>
          </a:xfrm>
          <a:custGeom>
            <a:avLst/>
            <a:gdLst/>
            <a:ahLst/>
            <a:cxnLst/>
            <a:rect l="l" t="t" r="r" b="b"/>
            <a:pathLst>
              <a:path w="544271" h="182257">
                <a:moveTo>
                  <a:pt x="0" y="0"/>
                </a:moveTo>
                <a:lnTo>
                  <a:pt x="0" y="182257"/>
                </a:lnTo>
                <a:lnTo>
                  <a:pt x="544271" y="182257"/>
                </a:lnTo>
                <a:lnTo>
                  <a:pt x="5442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111"/>
          <p:cNvSpPr/>
          <p:nvPr/>
        </p:nvSpPr>
        <p:spPr>
          <a:xfrm>
            <a:off x="5120676" y="2449912"/>
            <a:ext cx="544271" cy="182257"/>
          </a:xfrm>
          <a:custGeom>
            <a:avLst/>
            <a:gdLst/>
            <a:ahLst/>
            <a:cxnLst/>
            <a:rect l="l" t="t" r="r" b="b"/>
            <a:pathLst>
              <a:path w="544271" h="182257">
                <a:moveTo>
                  <a:pt x="0" y="0"/>
                </a:moveTo>
                <a:lnTo>
                  <a:pt x="0" y="182257"/>
                </a:lnTo>
                <a:lnTo>
                  <a:pt x="544271" y="182257"/>
                </a:lnTo>
                <a:lnTo>
                  <a:pt x="544271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112"/>
          <p:cNvSpPr/>
          <p:nvPr/>
        </p:nvSpPr>
        <p:spPr>
          <a:xfrm>
            <a:off x="5120676" y="244990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113"/>
          <p:cNvSpPr/>
          <p:nvPr/>
        </p:nvSpPr>
        <p:spPr>
          <a:xfrm>
            <a:off x="5664871" y="2449582"/>
            <a:ext cx="0" cy="365163"/>
          </a:xfrm>
          <a:custGeom>
            <a:avLst/>
            <a:gdLst/>
            <a:ahLst/>
            <a:cxnLst/>
            <a:rect l="l" t="t" r="r" b="b"/>
            <a:pathLst>
              <a:path h="365163">
                <a:moveTo>
                  <a:pt x="0" y="0"/>
                </a:moveTo>
                <a:lnTo>
                  <a:pt x="0" y="36516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114"/>
          <p:cNvSpPr/>
          <p:nvPr/>
        </p:nvSpPr>
        <p:spPr>
          <a:xfrm>
            <a:off x="5120676" y="2449912"/>
            <a:ext cx="0" cy="364832"/>
          </a:xfrm>
          <a:custGeom>
            <a:avLst/>
            <a:gdLst/>
            <a:ahLst/>
            <a:cxnLst/>
            <a:rect l="l" t="t" r="r" b="b"/>
            <a:pathLst>
              <a:path h="364832">
                <a:moveTo>
                  <a:pt x="0" y="0"/>
                </a:moveTo>
                <a:lnTo>
                  <a:pt x="0" y="36483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115"/>
          <p:cNvSpPr/>
          <p:nvPr/>
        </p:nvSpPr>
        <p:spPr>
          <a:xfrm>
            <a:off x="5120676" y="2814427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116"/>
          <p:cNvSpPr/>
          <p:nvPr/>
        </p:nvSpPr>
        <p:spPr>
          <a:xfrm>
            <a:off x="5125838" y="2838380"/>
            <a:ext cx="883920" cy="4602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117"/>
          <p:cNvSpPr/>
          <p:nvPr/>
        </p:nvSpPr>
        <p:spPr>
          <a:xfrm>
            <a:off x="5102896" y="4035939"/>
            <a:ext cx="2211412" cy="700874"/>
          </a:xfrm>
          <a:custGeom>
            <a:avLst/>
            <a:gdLst/>
            <a:ahLst/>
            <a:cxnLst/>
            <a:rect l="l" t="t" r="r" b="b"/>
            <a:pathLst>
              <a:path w="2211412" h="700874">
                <a:moveTo>
                  <a:pt x="0" y="0"/>
                </a:moveTo>
                <a:lnTo>
                  <a:pt x="0" y="700874"/>
                </a:lnTo>
                <a:lnTo>
                  <a:pt x="2211412" y="700874"/>
                </a:lnTo>
                <a:lnTo>
                  <a:pt x="221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118"/>
          <p:cNvSpPr txBox="1"/>
          <p:nvPr/>
        </p:nvSpPr>
        <p:spPr>
          <a:xfrm>
            <a:off x="5785216" y="3816533"/>
            <a:ext cx="463928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35" dirty="0" smtClean="0">
                <a:solidFill>
                  <a:srgbClr val="6D6E70"/>
                </a:solidFill>
                <a:cs typeface="Myriad Pro"/>
              </a:rPr>
              <a:t>Kore</a:t>
            </a:r>
            <a:r>
              <a:rPr sz="1250" b="1" spc="-15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304" name="object 119"/>
          <p:cNvSpPr txBox="1"/>
          <p:nvPr/>
        </p:nvSpPr>
        <p:spPr>
          <a:xfrm>
            <a:off x="5102896" y="4575167"/>
            <a:ext cx="220535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85" dirty="0" smtClean="0">
                <a:solidFill>
                  <a:srgbClr val="6D6E70"/>
                </a:solidFill>
                <a:cs typeface="Myriad Pro"/>
              </a:rPr>
              <a:t>Kore</a:t>
            </a:r>
            <a:r>
              <a:rPr sz="900" b="1" spc="-12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5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-75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900" b="1" spc="-65" dirty="0" smtClean="0">
                <a:solidFill>
                  <a:srgbClr val="6D6E70"/>
                </a:solidFill>
                <a:cs typeface="Myriad Pro"/>
              </a:rPr>
              <a:t>soci</a:t>
            </a:r>
            <a:r>
              <a:rPr sz="900" b="1" spc="-100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-50" dirty="0" smtClean="0">
                <a:solidFill>
                  <a:srgbClr val="6D6E70"/>
                </a:solidFill>
                <a:cs typeface="Myriad Pro"/>
              </a:rPr>
              <a:t>tio</a:t>
            </a:r>
            <a:r>
              <a:rPr sz="900" b="1" spc="-130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00" b="1" spc="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2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-11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00" b="1" spc="-90" dirty="0" smtClean="0">
                <a:solidFill>
                  <a:srgbClr val="6D6E70"/>
                </a:solidFill>
                <a:cs typeface="Myriad Pro"/>
              </a:rPr>
              <a:t>r</a:t>
            </a:r>
            <a:r>
              <a:rPr sz="900" b="1" spc="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60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00" b="1" spc="-90" dirty="0" smtClean="0">
                <a:solidFill>
                  <a:srgbClr val="6D6E70"/>
                </a:solidFill>
                <a:cs typeface="Myriad Pro"/>
              </a:rPr>
              <a:t>h</a:t>
            </a:r>
            <a:r>
              <a:rPr sz="900" b="1" spc="-40" dirty="0" smtClean="0">
                <a:solidFill>
                  <a:srgbClr val="6D6E70"/>
                </a:solidFill>
                <a:cs typeface="Myriad Pro"/>
              </a:rPr>
              <a:t>ie</a:t>
            </a:r>
            <a:r>
              <a:rPr sz="900" b="1" spc="-6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0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-65" dirty="0" smtClean="0">
                <a:solidFill>
                  <a:srgbClr val="6D6E70"/>
                </a:solidFill>
                <a:cs typeface="Myriad Pro"/>
              </a:rPr>
              <a:t>inancial</a:t>
            </a:r>
            <a:r>
              <a:rPr sz="900" b="1" spc="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8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00" b="1" spc="-80" dirty="0" smtClean="0">
                <a:solidFill>
                  <a:srgbClr val="6D6E70"/>
                </a:solidFill>
                <a:cs typeface="Myriad Pro"/>
              </a:rPr>
              <a:t>ff</a:t>
            </a:r>
            <a:r>
              <a:rPr sz="900" b="1" spc="-2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00" b="1" spc="-75" dirty="0" smtClean="0">
                <a:solidFill>
                  <a:srgbClr val="6D6E70"/>
                </a:solidFill>
                <a:cs typeface="Myriad Pro"/>
              </a:rPr>
              <a:t>cers</a:t>
            </a:r>
            <a:endParaRPr sz="900" dirty="0">
              <a:cs typeface="Myriad Pro"/>
            </a:endParaRPr>
          </a:p>
        </p:txBody>
      </p:sp>
      <p:sp>
        <p:nvSpPr>
          <p:cNvPr id="305" name="object 120"/>
          <p:cNvSpPr/>
          <p:nvPr/>
        </p:nvSpPr>
        <p:spPr>
          <a:xfrm>
            <a:off x="5107950" y="3732472"/>
            <a:ext cx="544334" cy="364540"/>
          </a:xfrm>
          <a:custGeom>
            <a:avLst/>
            <a:gdLst/>
            <a:ahLst/>
            <a:cxnLst/>
            <a:rect l="l" t="t" r="r" b="b"/>
            <a:pathLst>
              <a:path w="544334" h="364540">
                <a:moveTo>
                  <a:pt x="0" y="0"/>
                </a:moveTo>
                <a:lnTo>
                  <a:pt x="0" y="364540"/>
                </a:lnTo>
                <a:lnTo>
                  <a:pt x="544334" y="364540"/>
                </a:lnTo>
                <a:lnTo>
                  <a:pt x="544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121"/>
          <p:cNvSpPr/>
          <p:nvPr/>
        </p:nvSpPr>
        <p:spPr>
          <a:xfrm>
            <a:off x="5108090" y="3732155"/>
            <a:ext cx="0" cy="365188"/>
          </a:xfrm>
          <a:custGeom>
            <a:avLst/>
            <a:gdLst/>
            <a:ahLst/>
            <a:cxnLst/>
            <a:rect l="l" t="t" r="r" b="b"/>
            <a:pathLst>
              <a:path h="365188">
                <a:moveTo>
                  <a:pt x="0" y="0"/>
                </a:moveTo>
                <a:lnTo>
                  <a:pt x="0" y="3651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122"/>
          <p:cNvSpPr/>
          <p:nvPr/>
        </p:nvSpPr>
        <p:spPr>
          <a:xfrm>
            <a:off x="5108725" y="373247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123"/>
          <p:cNvSpPr/>
          <p:nvPr/>
        </p:nvSpPr>
        <p:spPr>
          <a:xfrm>
            <a:off x="5108725" y="409701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124"/>
          <p:cNvSpPr/>
          <p:nvPr/>
        </p:nvSpPr>
        <p:spPr>
          <a:xfrm>
            <a:off x="5290248" y="3824666"/>
            <a:ext cx="179563" cy="180092"/>
          </a:xfrm>
          <a:custGeom>
            <a:avLst/>
            <a:gdLst/>
            <a:ahLst/>
            <a:cxnLst/>
            <a:rect l="l" t="t" r="r" b="b"/>
            <a:pathLst>
              <a:path w="179563" h="180092">
                <a:moveTo>
                  <a:pt x="179563" y="88710"/>
                </a:moveTo>
                <a:lnTo>
                  <a:pt x="165576" y="44795"/>
                </a:lnTo>
                <a:lnTo>
                  <a:pt x="139155" y="16116"/>
                </a:lnTo>
                <a:lnTo>
                  <a:pt x="92901" y="0"/>
                </a:lnTo>
                <a:lnTo>
                  <a:pt x="81244" y="474"/>
                </a:lnTo>
                <a:lnTo>
                  <a:pt x="37438" y="17435"/>
                </a:lnTo>
                <a:lnTo>
                  <a:pt x="6337" y="56008"/>
                </a:lnTo>
                <a:lnTo>
                  <a:pt x="0" y="89714"/>
                </a:lnTo>
                <a:lnTo>
                  <a:pt x="936" y="101119"/>
                </a:lnTo>
                <a:lnTo>
                  <a:pt x="19760" y="144310"/>
                </a:lnTo>
                <a:lnTo>
                  <a:pt x="49533" y="170712"/>
                </a:lnTo>
                <a:lnTo>
                  <a:pt x="84527" y="180092"/>
                </a:lnTo>
                <a:lnTo>
                  <a:pt x="96408" y="180004"/>
                </a:lnTo>
                <a:lnTo>
                  <a:pt x="140749" y="164550"/>
                </a:lnTo>
                <a:lnTo>
                  <a:pt x="169449" y="132515"/>
                </a:lnTo>
                <a:lnTo>
                  <a:pt x="179563" y="8871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125"/>
          <p:cNvSpPr/>
          <p:nvPr/>
        </p:nvSpPr>
        <p:spPr>
          <a:xfrm>
            <a:off x="5290237" y="3870041"/>
            <a:ext cx="173047" cy="134717"/>
          </a:xfrm>
          <a:custGeom>
            <a:avLst/>
            <a:gdLst/>
            <a:ahLst/>
            <a:cxnLst/>
            <a:rect l="l" t="t" r="r" b="b"/>
            <a:pathLst>
              <a:path w="173047" h="134717">
                <a:moveTo>
                  <a:pt x="11515" y="0"/>
                </a:moveTo>
                <a:lnTo>
                  <a:pt x="6332" y="10655"/>
                </a:lnTo>
                <a:lnTo>
                  <a:pt x="2690" y="21681"/>
                </a:lnTo>
                <a:lnTo>
                  <a:pt x="581" y="32956"/>
                </a:lnTo>
                <a:lnTo>
                  <a:pt x="0" y="44356"/>
                </a:lnTo>
                <a:lnTo>
                  <a:pt x="939" y="55759"/>
                </a:lnTo>
                <a:lnTo>
                  <a:pt x="3392" y="67042"/>
                </a:lnTo>
                <a:lnTo>
                  <a:pt x="6081" y="74537"/>
                </a:lnTo>
                <a:lnTo>
                  <a:pt x="6081" y="21947"/>
                </a:lnTo>
                <a:lnTo>
                  <a:pt x="7130" y="10415"/>
                </a:lnTo>
                <a:lnTo>
                  <a:pt x="11515" y="0"/>
                </a:lnTo>
                <a:close/>
              </a:path>
              <a:path w="173047" h="134717">
                <a:moveTo>
                  <a:pt x="173047" y="69979"/>
                </a:moveTo>
                <a:lnTo>
                  <a:pt x="150006" y="29310"/>
                </a:lnTo>
                <a:lnTo>
                  <a:pt x="127913" y="23775"/>
                </a:lnTo>
                <a:lnTo>
                  <a:pt x="116592" y="25527"/>
                </a:lnTo>
                <a:lnTo>
                  <a:pt x="105711" y="30257"/>
                </a:lnTo>
                <a:lnTo>
                  <a:pt x="95737" y="37941"/>
                </a:lnTo>
                <a:lnTo>
                  <a:pt x="87138" y="48554"/>
                </a:lnTo>
                <a:lnTo>
                  <a:pt x="79151" y="56352"/>
                </a:lnTo>
                <a:lnTo>
                  <a:pt x="69538" y="61704"/>
                </a:lnTo>
                <a:lnTo>
                  <a:pt x="58657" y="64403"/>
                </a:lnTo>
                <a:lnTo>
                  <a:pt x="46861" y="64242"/>
                </a:lnTo>
                <a:lnTo>
                  <a:pt x="13592" y="44870"/>
                </a:lnTo>
                <a:lnTo>
                  <a:pt x="6081" y="21947"/>
                </a:lnTo>
                <a:lnTo>
                  <a:pt x="6081" y="74537"/>
                </a:lnTo>
                <a:lnTo>
                  <a:pt x="28217" y="108515"/>
                </a:lnTo>
                <a:lnTo>
                  <a:pt x="60941" y="130108"/>
                </a:lnTo>
                <a:lnTo>
                  <a:pt x="84538" y="134717"/>
                </a:lnTo>
                <a:lnTo>
                  <a:pt x="96419" y="134629"/>
                </a:lnTo>
                <a:lnTo>
                  <a:pt x="140760" y="119175"/>
                </a:lnTo>
                <a:lnTo>
                  <a:pt x="171280" y="81519"/>
                </a:lnTo>
                <a:lnTo>
                  <a:pt x="173047" y="69979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126"/>
          <p:cNvSpPr/>
          <p:nvPr/>
        </p:nvSpPr>
        <p:spPr>
          <a:xfrm>
            <a:off x="5485267" y="3778840"/>
            <a:ext cx="63004" cy="85280"/>
          </a:xfrm>
          <a:custGeom>
            <a:avLst/>
            <a:gdLst/>
            <a:ahLst/>
            <a:cxnLst/>
            <a:rect l="l" t="t" r="r" b="b"/>
            <a:pathLst>
              <a:path w="63004" h="85280">
                <a:moveTo>
                  <a:pt x="63004" y="78359"/>
                </a:moveTo>
                <a:lnTo>
                  <a:pt x="10299" y="0"/>
                </a:lnTo>
                <a:lnTo>
                  <a:pt x="0" y="6921"/>
                </a:lnTo>
                <a:lnTo>
                  <a:pt x="52704" y="85280"/>
                </a:lnTo>
                <a:lnTo>
                  <a:pt x="63004" y="783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127"/>
          <p:cNvSpPr/>
          <p:nvPr/>
        </p:nvSpPr>
        <p:spPr>
          <a:xfrm>
            <a:off x="5464960" y="3792505"/>
            <a:ext cx="33185" cy="40944"/>
          </a:xfrm>
          <a:custGeom>
            <a:avLst/>
            <a:gdLst/>
            <a:ahLst/>
            <a:cxnLst/>
            <a:rect l="l" t="t" r="r" b="b"/>
            <a:pathLst>
              <a:path w="33185" h="40944">
                <a:moveTo>
                  <a:pt x="33185" y="34010"/>
                </a:moveTo>
                <a:lnTo>
                  <a:pt x="10312" y="0"/>
                </a:lnTo>
                <a:lnTo>
                  <a:pt x="0" y="6921"/>
                </a:lnTo>
                <a:lnTo>
                  <a:pt x="22872" y="40944"/>
                </a:lnTo>
                <a:lnTo>
                  <a:pt x="33185" y="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128"/>
          <p:cNvSpPr/>
          <p:nvPr/>
        </p:nvSpPr>
        <p:spPr>
          <a:xfrm>
            <a:off x="5494780" y="3836803"/>
            <a:ext cx="33197" cy="40995"/>
          </a:xfrm>
          <a:custGeom>
            <a:avLst/>
            <a:gdLst/>
            <a:ahLst/>
            <a:cxnLst/>
            <a:rect l="l" t="t" r="r" b="b"/>
            <a:pathLst>
              <a:path w="33197" h="40995">
                <a:moveTo>
                  <a:pt x="33197" y="34023"/>
                </a:moveTo>
                <a:lnTo>
                  <a:pt x="10299" y="0"/>
                </a:lnTo>
                <a:lnTo>
                  <a:pt x="0" y="6946"/>
                </a:lnTo>
                <a:lnTo>
                  <a:pt x="22885" y="40995"/>
                </a:lnTo>
                <a:lnTo>
                  <a:pt x="33197" y="340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129"/>
          <p:cNvSpPr/>
          <p:nvPr/>
        </p:nvSpPr>
        <p:spPr>
          <a:xfrm>
            <a:off x="5505587" y="3765149"/>
            <a:ext cx="33185" cy="40995"/>
          </a:xfrm>
          <a:custGeom>
            <a:avLst/>
            <a:gdLst/>
            <a:ahLst/>
            <a:cxnLst/>
            <a:rect l="l" t="t" r="r" b="b"/>
            <a:pathLst>
              <a:path w="33185" h="40995">
                <a:moveTo>
                  <a:pt x="33185" y="34048"/>
                </a:moveTo>
                <a:lnTo>
                  <a:pt x="10286" y="0"/>
                </a:lnTo>
                <a:lnTo>
                  <a:pt x="0" y="6934"/>
                </a:lnTo>
                <a:lnTo>
                  <a:pt x="22885" y="40995"/>
                </a:lnTo>
                <a:lnTo>
                  <a:pt x="33185" y="34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130"/>
          <p:cNvSpPr/>
          <p:nvPr/>
        </p:nvSpPr>
        <p:spPr>
          <a:xfrm>
            <a:off x="5535394" y="3809510"/>
            <a:ext cx="33197" cy="40957"/>
          </a:xfrm>
          <a:custGeom>
            <a:avLst/>
            <a:gdLst/>
            <a:ahLst/>
            <a:cxnLst/>
            <a:rect l="l" t="t" r="r" b="b"/>
            <a:pathLst>
              <a:path w="33197" h="40957">
                <a:moveTo>
                  <a:pt x="33197" y="34010"/>
                </a:moveTo>
                <a:lnTo>
                  <a:pt x="10312" y="0"/>
                </a:lnTo>
                <a:lnTo>
                  <a:pt x="0" y="6921"/>
                </a:lnTo>
                <a:lnTo>
                  <a:pt x="22872" y="40957"/>
                </a:lnTo>
                <a:lnTo>
                  <a:pt x="33197" y="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131"/>
          <p:cNvSpPr/>
          <p:nvPr/>
        </p:nvSpPr>
        <p:spPr>
          <a:xfrm>
            <a:off x="5224981" y="3951636"/>
            <a:ext cx="63004" cy="85305"/>
          </a:xfrm>
          <a:custGeom>
            <a:avLst/>
            <a:gdLst/>
            <a:ahLst/>
            <a:cxnLst/>
            <a:rect l="l" t="t" r="r" b="b"/>
            <a:pathLst>
              <a:path w="63004" h="85305">
                <a:moveTo>
                  <a:pt x="63004" y="78384"/>
                </a:moveTo>
                <a:lnTo>
                  <a:pt x="10312" y="0"/>
                </a:lnTo>
                <a:lnTo>
                  <a:pt x="0" y="6921"/>
                </a:lnTo>
                <a:lnTo>
                  <a:pt x="52705" y="85305"/>
                </a:lnTo>
                <a:lnTo>
                  <a:pt x="63004" y="783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132"/>
          <p:cNvSpPr/>
          <p:nvPr/>
        </p:nvSpPr>
        <p:spPr>
          <a:xfrm>
            <a:off x="5204661" y="3965301"/>
            <a:ext cx="33197" cy="40970"/>
          </a:xfrm>
          <a:custGeom>
            <a:avLst/>
            <a:gdLst/>
            <a:ahLst/>
            <a:cxnLst/>
            <a:rect l="l" t="t" r="r" b="b"/>
            <a:pathLst>
              <a:path w="33197" h="40970">
                <a:moveTo>
                  <a:pt x="33197" y="34023"/>
                </a:moveTo>
                <a:lnTo>
                  <a:pt x="10312" y="0"/>
                </a:lnTo>
                <a:lnTo>
                  <a:pt x="0" y="6934"/>
                </a:lnTo>
                <a:lnTo>
                  <a:pt x="22898" y="40970"/>
                </a:lnTo>
                <a:lnTo>
                  <a:pt x="33197" y="340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133"/>
          <p:cNvSpPr/>
          <p:nvPr/>
        </p:nvSpPr>
        <p:spPr>
          <a:xfrm>
            <a:off x="5234493" y="4009637"/>
            <a:ext cx="33185" cy="40957"/>
          </a:xfrm>
          <a:custGeom>
            <a:avLst/>
            <a:gdLst/>
            <a:ahLst/>
            <a:cxnLst/>
            <a:rect l="l" t="t" r="r" b="b"/>
            <a:pathLst>
              <a:path w="33185" h="40957">
                <a:moveTo>
                  <a:pt x="33185" y="34035"/>
                </a:moveTo>
                <a:lnTo>
                  <a:pt x="10312" y="0"/>
                </a:lnTo>
                <a:lnTo>
                  <a:pt x="0" y="6921"/>
                </a:lnTo>
                <a:lnTo>
                  <a:pt x="22872" y="40957"/>
                </a:lnTo>
                <a:lnTo>
                  <a:pt x="33185" y="340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134"/>
          <p:cNvSpPr/>
          <p:nvPr/>
        </p:nvSpPr>
        <p:spPr>
          <a:xfrm>
            <a:off x="5184353" y="3978954"/>
            <a:ext cx="63004" cy="85305"/>
          </a:xfrm>
          <a:custGeom>
            <a:avLst/>
            <a:gdLst/>
            <a:ahLst/>
            <a:cxnLst/>
            <a:rect l="l" t="t" r="r" b="b"/>
            <a:pathLst>
              <a:path w="63004" h="85305">
                <a:moveTo>
                  <a:pt x="63004" y="78359"/>
                </a:moveTo>
                <a:lnTo>
                  <a:pt x="10312" y="0"/>
                </a:lnTo>
                <a:lnTo>
                  <a:pt x="0" y="6946"/>
                </a:lnTo>
                <a:lnTo>
                  <a:pt x="52692" y="85305"/>
                </a:lnTo>
                <a:lnTo>
                  <a:pt x="63004" y="783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135"/>
          <p:cNvSpPr/>
          <p:nvPr/>
        </p:nvSpPr>
        <p:spPr>
          <a:xfrm>
            <a:off x="5224981" y="3792505"/>
            <a:ext cx="63004" cy="85293"/>
          </a:xfrm>
          <a:custGeom>
            <a:avLst/>
            <a:gdLst/>
            <a:ahLst/>
            <a:cxnLst/>
            <a:rect l="l" t="t" r="r" b="b"/>
            <a:pathLst>
              <a:path w="63004" h="85293">
                <a:moveTo>
                  <a:pt x="63004" y="6921"/>
                </a:moveTo>
                <a:lnTo>
                  <a:pt x="52704" y="0"/>
                </a:lnTo>
                <a:lnTo>
                  <a:pt x="0" y="78320"/>
                </a:lnTo>
                <a:lnTo>
                  <a:pt x="10312" y="85293"/>
                </a:lnTo>
                <a:lnTo>
                  <a:pt x="63004" y="6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136"/>
          <p:cNvSpPr/>
          <p:nvPr/>
        </p:nvSpPr>
        <p:spPr>
          <a:xfrm>
            <a:off x="5204661" y="3778840"/>
            <a:ext cx="63017" cy="85280"/>
          </a:xfrm>
          <a:custGeom>
            <a:avLst/>
            <a:gdLst/>
            <a:ahLst/>
            <a:cxnLst/>
            <a:rect l="l" t="t" r="r" b="b"/>
            <a:pathLst>
              <a:path w="63017" h="85280">
                <a:moveTo>
                  <a:pt x="63017" y="6921"/>
                </a:moveTo>
                <a:lnTo>
                  <a:pt x="52704" y="0"/>
                </a:lnTo>
                <a:lnTo>
                  <a:pt x="0" y="78359"/>
                </a:lnTo>
                <a:lnTo>
                  <a:pt x="10312" y="85280"/>
                </a:lnTo>
                <a:lnTo>
                  <a:pt x="63017" y="6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137"/>
          <p:cNvSpPr/>
          <p:nvPr/>
        </p:nvSpPr>
        <p:spPr>
          <a:xfrm>
            <a:off x="5184353" y="3765149"/>
            <a:ext cx="63004" cy="85318"/>
          </a:xfrm>
          <a:custGeom>
            <a:avLst/>
            <a:gdLst/>
            <a:ahLst/>
            <a:cxnLst/>
            <a:rect l="l" t="t" r="r" b="b"/>
            <a:pathLst>
              <a:path w="63004" h="85318">
                <a:moveTo>
                  <a:pt x="63004" y="6934"/>
                </a:moveTo>
                <a:lnTo>
                  <a:pt x="52692" y="0"/>
                </a:lnTo>
                <a:lnTo>
                  <a:pt x="0" y="78371"/>
                </a:lnTo>
                <a:lnTo>
                  <a:pt x="10312" y="85318"/>
                </a:lnTo>
                <a:lnTo>
                  <a:pt x="63004" y="69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138"/>
          <p:cNvSpPr/>
          <p:nvPr/>
        </p:nvSpPr>
        <p:spPr>
          <a:xfrm>
            <a:off x="5494780" y="3951636"/>
            <a:ext cx="33197" cy="40995"/>
          </a:xfrm>
          <a:custGeom>
            <a:avLst/>
            <a:gdLst/>
            <a:ahLst/>
            <a:cxnLst/>
            <a:rect l="l" t="t" r="r" b="b"/>
            <a:pathLst>
              <a:path w="33197" h="40995">
                <a:moveTo>
                  <a:pt x="33197" y="6921"/>
                </a:moveTo>
                <a:lnTo>
                  <a:pt x="22885" y="0"/>
                </a:lnTo>
                <a:lnTo>
                  <a:pt x="0" y="34048"/>
                </a:lnTo>
                <a:lnTo>
                  <a:pt x="10299" y="40995"/>
                </a:lnTo>
                <a:lnTo>
                  <a:pt x="33197" y="6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139"/>
          <p:cNvSpPr/>
          <p:nvPr/>
        </p:nvSpPr>
        <p:spPr>
          <a:xfrm>
            <a:off x="5464960" y="3995972"/>
            <a:ext cx="33185" cy="40970"/>
          </a:xfrm>
          <a:custGeom>
            <a:avLst/>
            <a:gdLst/>
            <a:ahLst/>
            <a:cxnLst/>
            <a:rect l="l" t="t" r="r" b="b"/>
            <a:pathLst>
              <a:path w="33185" h="40970">
                <a:moveTo>
                  <a:pt x="33185" y="6921"/>
                </a:moveTo>
                <a:lnTo>
                  <a:pt x="22872" y="0"/>
                </a:lnTo>
                <a:lnTo>
                  <a:pt x="0" y="34048"/>
                </a:lnTo>
                <a:lnTo>
                  <a:pt x="10312" y="40970"/>
                </a:lnTo>
                <a:lnTo>
                  <a:pt x="33185" y="6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140"/>
          <p:cNvSpPr/>
          <p:nvPr/>
        </p:nvSpPr>
        <p:spPr>
          <a:xfrm>
            <a:off x="5515100" y="3965301"/>
            <a:ext cx="33172" cy="40970"/>
          </a:xfrm>
          <a:custGeom>
            <a:avLst/>
            <a:gdLst/>
            <a:ahLst/>
            <a:cxnLst/>
            <a:rect l="l" t="t" r="r" b="b"/>
            <a:pathLst>
              <a:path w="33172" h="40970">
                <a:moveTo>
                  <a:pt x="33172" y="6934"/>
                </a:moveTo>
                <a:lnTo>
                  <a:pt x="22872" y="0"/>
                </a:lnTo>
                <a:lnTo>
                  <a:pt x="0" y="34023"/>
                </a:lnTo>
                <a:lnTo>
                  <a:pt x="10299" y="40970"/>
                </a:lnTo>
                <a:lnTo>
                  <a:pt x="33172" y="69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141"/>
          <p:cNvSpPr/>
          <p:nvPr/>
        </p:nvSpPr>
        <p:spPr>
          <a:xfrm>
            <a:off x="5485267" y="4009637"/>
            <a:ext cx="33210" cy="40957"/>
          </a:xfrm>
          <a:custGeom>
            <a:avLst/>
            <a:gdLst/>
            <a:ahLst/>
            <a:cxnLst/>
            <a:rect l="l" t="t" r="r" b="b"/>
            <a:pathLst>
              <a:path w="33210" h="40957">
                <a:moveTo>
                  <a:pt x="33210" y="6921"/>
                </a:moveTo>
                <a:lnTo>
                  <a:pt x="22885" y="0"/>
                </a:lnTo>
                <a:lnTo>
                  <a:pt x="0" y="34036"/>
                </a:lnTo>
                <a:lnTo>
                  <a:pt x="10299" y="40957"/>
                </a:lnTo>
                <a:lnTo>
                  <a:pt x="33210" y="6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142"/>
          <p:cNvSpPr/>
          <p:nvPr/>
        </p:nvSpPr>
        <p:spPr>
          <a:xfrm>
            <a:off x="5535394" y="3978954"/>
            <a:ext cx="33197" cy="40982"/>
          </a:xfrm>
          <a:custGeom>
            <a:avLst/>
            <a:gdLst/>
            <a:ahLst/>
            <a:cxnLst/>
            <a:rect l="l" t="t" r="r" b="b"/>
            <a:pathLst>
              <a:path w="33197" h="40982">
                <a:moveTo>
                  <a:pt x="33197" y="6946"/>
                </a:moveTo>
                <a:lnTo>
                  <a:pt x="22872" y="0"/>
                </a:lnTo>
                <a:lnTo>
                  <a:pt x="0" y="34035"/>
                </a:lnTo>
                <a:lnTo>
                  <a:pt x="10312" y="40982"/>
                </a:lnTo>
                <a:lnTo>
                  <a:pt x="33197" y="69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143"/>
          <p:cNvSpPr/>
          <p:nvPr/>
        </p:nvSpPr>
        <p:spPr>
          <a:xfrm>
            <a:off x="5505587" y="4023302"/>
            <a:ext cx="33185" cy="40957"/>
          </a:xfrm>
          <a:custGeom>
            <a:avLst/>
            <a:gdLst/>
            <a:ahLst/>
            <a:cxnLst/>
            <a:rect l="l" t="t" r="r" b="b"/>
            <a:pathLst>
              <a:path w="33185" h="40957">
                <a:moveTo>
                  <a:pt x="33185" y="6921"/>
                </a:moveTo>
                <a:lnTo>
                  <a:pt x="22885" y="0"/>
                </a:lnTo>
                <a:lnTo>
                  <a:pt x="0" y="34010"/>
                </a:lnTo>
                <a:lnTo>
                  <a:pt x="10287" y="40957"/>
                </a:lnTo>
                <a:lnTo>
                  <a:pt x="33185" y="6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144"/>
          <p:cNvSpPr/>
          <p:nvPr/>
        </p:nvSpPr>
        <p:spPr>
          <a:xfrm>
            <a:off x="5101765" y="4113396"/>
            <a:ext cx="1757426" cy="4442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146"/>
          <p:cNvSpPr/>
          <p:nvPr/>
        </p:nvSpPr>
        <p:spPr>
          <a:xfrm>
            <a:off x="5114326" y="5298446"/>
            <a:ext cx="2211400" cy="700874"/>
          </a:xfrm>
          <a:custGeom>
            <a:avLst/>
            <a:gdLst/>
            <a:ahLst/>
            <a:cxnLst/>
            <a:rect l="l" t="t" r="r" b="b"/>
            <a:pathLst>
              <a:path w="2211400" h="700874">
                <a:moveTo>
                  <a:pt x="0" y="0"/>
                </a:moveTo>
                <a:lnTo>
                  <a:pt x="0" y="700874"/>
                </a:lnTo>
                <a:lnTo>
                  <a:pt x="2211400" y="700874"/>
                </a:lnTo>
                <a:lnTo>
                  <a:pt x="221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147"/>
          <p:cNvSpPr txBox="1"/>
          <p:nvPr/>
        </p:nvSpPr>
        <p:spPr>
          <a:xfrm>
            <a:off x="5796659" y="5079041"/>
            <a:ext cx="884533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45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1250" b="1" spc="-195" dirty="0" smtClean="0">
                <a:solidFill>
                  <a:srgbClr val="6D6E70"/>
                </a:solidFill>
                <a:cs typeface="Myriad Pro"/>
              </a:rPr>
              <a:t>p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3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6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65" dirty="0" smtClean="0">
                <a:solidFill>
                  <a:srgbClr val="6D6E70"/>
                </a:solidFill>
                <a:cs typeface="Myriad Pro"/>
              </a:rPr>
              <a:t>n</a:t>
            </a:r>
            <a:endParaRPr sz="1250" dirty="0">
              <a:cs typeface="Myriad Pro"/>
            </a:endParaRPr>
          </a:p>
        </p:txBody>
      </p:sp>
      <p:sp>
        <p:nvSpPr>
          <p:cNvPr id="333" name="object 148"/>
          <p:cNvSpPr txBox="1"/>
          <p:nvPr/>
        </p:nvSpPr>
        <p:spPr>
          <a:xfrm>
            <a:off x="5114326" y="5708744"/>
            <a:ext cx="2214938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-204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00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0" dirty="0" smtClean="0">
                <a:solidFill>
                  <a:srgbClr val="6D6E70"/>
                </a:solidFill>
                <a:cs typeface="Myriad Pro"/>
              </a:rPr>
              <a:t>sociació</a:t>
            </a:r>
            <a:r>
              <a:rPr sz="1000" b="1" spc="-145" dirty="0" smtClean="0">
                <a:solidFill>
                  <a:srgbClr val="6D6E70"/>
                </a:solidFill>
                <a:cs typeface="Myriad Pro"/>
              </a:rPr>
              <a:t>n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25" dirty="0" smtClean="0">
                <a:solidFill>
                  <a:srgbClr val="6D6E70"/>
                </a:solidFill>
                <a:cs typeface="Myriad Pro"/>
              </a:rPr>
              <a:t>Espanol</a:t>
            </a:r>
            <a:r>
              <a:rPr sz="1000" b="1" spc="-130" dirty="0" smtClean="0">
                <a:solidFill>
                  <a:srgbClr val="6D6E70"/>
                </a:solidFill>
                <a:cs typeface="Myriad Pro"/>
              </a:rPr>
              <a:t>a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1000" b="1" spc="-12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lang="en-US"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5" dirty="0" err="1" smtClean="0">
                <a:solidFill>
                  <a:srgbClr val="6D6E70"/>
                </a:solidFill>
                <a:cs typeface="Myriad Pro"/>
              </a:rPr>
              <a:t>Eje</a:t>
            </a:r>
            <a:r>
              <a:rPr sz="1000" b="1" spc="-114" dirty="0" err="1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00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35" dirty="0" smtClean="0">
                <a:solidFill>
                  <a:srgbClr val="6D6E70"/>
                </a:solidFill>
                <a:cs typeface="Myriad Pro"/>
              </a:rPr>
              <a:t>u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30" dirty="0" smtClean="0">
                <a:solidFill>
                  <a:srgbClr val="6D6E70"/>
                </a:solidFill>
                <a:cs typeface="Myriad Pro"/>
              </a:rPr>
              <a:t>ti</a:t>
            </a:r>
            <a:r>
              <a:rPr sz="1000" b="1" spc="-30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1000" b="1" spc="-5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1000" b="1" spc="-125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5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25" dirty="0" smtClean="0">
                <a:solidFill>
                  <a:srgbClr val="6D6E70"/>
                </a:solidFill>
                <a:cs typeface="Myriad Pro"/>
              </a:rPr>
              <a:t>nanza</a:t>
            </a:r>
            <a:r>
              <a:rPr sz="1000" b="1" spc="-100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1000" dirty="0">
              <a:cs typeface="Myriad Pro"/>
            </a:endParaRPr>
          </a:p>
        </p:txBody>
      </p:sp>
      <p:sp>
        <p:nvSpPr>
          <p:cNvPr id="334" name="object 149"/>
          <p:cNvSpPr/>
          <p:nvPr/>
        </p:nvSpPr>
        <p:spPr>
          <a:xfrm>
            <a:off x="5120676" y="4981708"/>
            <a:ext cx="927303" cy="7502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155"/>
          <p:cNvSpPr/>
          <p:nvPr/>
        </p:nvSpPr>
        <p:spPr>
          <a:xfrm>
            <a:off x="7550203" y="1516436"/>
            <a:ext cx="2211412" cy="700887"/>
          </a:xfrm>
          <a:custGeom>
            <a:avLst/>
            <a:gdLst/>
            <a:ahLst/>
            <a:cxnLst/>
            <a:rect l="l" t="t" r="r" b="b"/>
            <a:pathLst>
              <a:path w="2211412" h="700887">
                <a:moveTo>
                  <a:pt x="0" y="0"/>
                </a:moveTo>
                <a:lnTo>
                  <a:pt x="0" y="700887"/>
                </a:lnTo>
                <a:lnTo>
                  <a:pt x="2211412" y="700887"/>
                </a:lnTo>
                <a:lnTo>
                  <a:pt x="221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156"/>
          <p:cNvSpPr txBox="1"/>
          <p:nvPr/>
        </p:nvSpPr>
        <p:spPr>
          <a:xfrm>
            <a:off x="8232522" y="1297044"/>
            <a:ext cx="1545013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25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250" b="1" spc="-12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0" dirty="0" smtClean="0">
                <a:solidFill>
                  <a:srgbClr val="6D6E70"/>
                </a:solidFill>
                <a:cs typeface="Myriad Pro"/>
              </a:rPr>
              <a:t>hines</a:t>
            </a:r>
            <a:r>
              <a:rPr sz="1250" b="1" spc="-150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1250" b="1" spc="-7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20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1250" b="1" spc="25" dirty="0" smtClean="0">
                <a:solidFill>
                  <a:srgbClr val="6D6E70"/>
                </a:solidFill>
                <a:cs typeface="Myriad Pro"/>
              </a:rPr>
              <a:t>ai</a:t>
            </a:r>
            <a:r>
              <a:rPr sz="1250" b="1" spc="-185" dirty="0" smtClean="0">
                <a:solidFill>
                  <a:srgbClr val="6D6E70"/>
                </a:solidFill>
                <a:cs typeface="Myriad Pro"/>
              </a:rPr>
              <a:t>w</a:t>
            </a:r>
            <a:r>
              <a:rPr sz="1250" b="1" spc="-1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15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1250" b="1" spc="-155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338" name="object 157"/>
          <p:cNvSpPr txBox="1"/>
          <p:nvPr/>
        </p:nvSpPr>
        <p:spPr>
          <a:xfrm>
            <a:off x="7550190" y="1946763"/>
            <a:ext cx="1844675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90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5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0" dirty="0" smtClean="0">
                <a:solidFill>
                  <a:srgbClr val="6D6E70"/>
                </a:solidFill>
                <a:cs typeface="Myriad Pro"/>
              </a:rPr>
              <a:t>nancia</a:t>
            </a:r>
            <a:r>
              <a:rPr sz="900" b="1" spc="-65" dirty="0" smtClean="0">
                <a:solidFill>
                  <a:srgbClr val="6D6E70"/>
                </a:solidFill>
                <a:cs typeface="Myriad Pro"/>
              </a:rPr>
              <a:t>l </a:t>
            </a:r>
            <a:r>
              <a:rPr sz="9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3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00" b="1" spc="-45" dirty="0" smtClean="0">
                <a:solidFill>
                  <a:srgbClr val="6D6E70"/>
                </a:solidFill>
                <a:cs typeface="Myriad Pro"/>
              </a:rPr>
              <a:t>x</a:t>
            </a:r>
            <a:r>
              <a:rPr sz="900" b="1" spc="-3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00" b="1" spc="-11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0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10" dirty="0" smtClean="0">
                <a:solidFill>
                  <a:srgbClr val="6D6E70"/>
                </a:solidFill>
                <a:cs typeface="Myriad Pro"/>
              </a:rPr>
              <a:t>uti</a:t>
            </a:r>
            <a:r>
              <a:rPr sz="900" b="1" spc="-35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900" b="1" spc="-2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900" b="1" spc="-100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9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15" dirty="0" smtClean="0">
                <a:solidFill>
                  <a:srgbClr val="6D6E70"/>
                </a:solidFill>
                <a:cs typeface="Myriad Pro"/>
              </a:rPr>
              <a:t>Institu</a:t>
            </a:r>
            <a:r>
              <a:rPr sz="900" b="1" spc="-75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14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3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00" b="1" spc="-7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20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0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0" dirty="0" smtClean="0">
                <a:solidFill>
                  <a:srgbClr val="6D6E70"/>
                </a:solidFill>
                <a:cs typeface="Myriad Pro"/>
              </a:rPr>
              <a:t>hines</a:t>
            </a:r>
            <a:r>
              <a:rPr sz="900" b="1" spc="-120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900" b="1" spc="-6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100" dirty="0" smtClean="0">
                <a:solidFill>
                  <a:srgbClr val="6D6E70"/>
                </a:solidFill>
                <a:cs typeface="Myriad Pro"/>
              </a:rPr>
              <a:t>T</a:t>
            </a:r>
            <a:r>
              <a:rPr sz="900" b="1" spc="15" dirty="0" smtClean="0">
                <a:solidFill>
                  <a:srgbClr val="6D6E70"/>
                </a:solidFill>
                <a:cs typeface="Myriad Pro"/>
              </a:rPr>
              <a:t>ai</a:t>
            </a:r>
            <a:r>
              <a:rPr sz="900" b="1" spc="-155" dirty="0" smtClean="0">
                <a:solidFill>
                  <a:srgbClr val="6D6E70"/>
                </a:solidFill>
                <a:cs typeface="Myriad Pro"/>
              </a:rPr>
              <a:t>w</a:t>
            </a:r>
            <a:r>
              <a:rPr sz="90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00" b="1" spc="-20" dirty="0" smtClean="0">
                <a:solidFill>
                  <a:srgbClr val="6D6E70"/>
                </a:solidFill>
                <a:cs typeface="Myriad Pro"/>
              </a:rPr>
              <a:t>a</a:t>
            </a:r>
            <a:r>
              <a:rPr sz="900" b="1" spc="-130" dirty="0" smtClean="0">
                <a:solidFill>
                  <a:srgbClr val="6D6E70"/>
                </a:solidFill>
                <a:cs typeface="Myriad Pro"/>
              </a:rPr>
              <a:t>n</a:t>
            </a:r>
            <a:r>
              <a:rPr sz="9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00" dirty="0">
              <a:cs typeface="Myriad Pro"/>
            </a:endParaRPr>
          </a:p>
        </p:txBody>
      </p:sp>
      <p:sp>
        <p:nvSpPr>
          <p:cNvPr id="339" name="object 158"/>
          <p:cNvSpPr/>
          <p:nvPr/>
        </p:nvSpPr>
        <p:spPr>
          <a:xfrm>
            <a:off x="7562903" y="1565332"/>
            <a:ext cx="2026920" cy="259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159"/>
          <p:cNvSpPr/>
          <p:nvPr/>
        </p:nvSpPr>
        <p:spPr>
          <a:xfrm>
            <a:off x="8638605" y="1743233"/>
            <a:ext cx="949350" cy="2210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161"/>
          <p:cNvSpPr/>
          <p:nvPr/>
        </p:nvSpPr>
        <p:spPr>
          <a:xfrm>
            <a:off x="7561633" y="2778943"/>
            <a:ext cx="2211387" cy="700874"/>
          </a:xfrm>
          <a:custGeom>
            <a:avLst/>
            <a:gdLst/>
            <a:ahLst/>
            <a:cxnLst/>
            <a:rect l="l" t="t" r="r" b="b"/>
            <a:pathLst>
              <a:path w="2211387" h="700874">
                <a:moveTo>
                  <a:pt x="0" y="0"/>
                </a:moveTo>
                <a:lnTo>
                  <a:pt x="0" y="700874"/>
                </a:lnTo>
                <a:lnTo>
                  <a:pt x="2211387" y="700874"/>
                </a:lnTo>
                <a:lnTo>
                  <a:pt x="2211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162"/>
          <p:cNvSpPr/>
          <p:nvPr/>
        </p:nvSpPr>
        <p:spPr>
          <a:xfrm>
            <a:off x="7570688" y="2828486"/>
            <a:ext cx="914400" cy="480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163"/>
          <p:cNvSpPr txBox="1"/>
          <p:nvPr/>
        </p:nvSpPr>
        <p:spPr>
          <a:xfrm>
            <a:off x="8243953" y="2559551"/>
            <a:ext cx="669487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5" dirty="0" smtClean="0">
                <a:solidFill>
                  <a:srgbClr val="6D6E70"/>
                </a:solidFill>
                <a:cs typeface="Myriad Pro"/>
              </a:rPr>
              <a:t>Israe</a:t>
            </a:r>
            <a:r>
              <a:rPr sz="1250" b="1" spc="-70" dirty="0" smtClean="0">
                <a:solidFill>
                  <a:srgbClr val="6D6E70"/>
                </a:solidFill>
                <a:cs typeface="Myriad Pro"/>
              </a:rPr>
              <a:t>l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345" name="object 164"/>
          <p:cNvSpPr txBox="1"/>
          <p:nvPr/>
        </p:nvSpPr>
        <p:spPr>
          <a:xfrm>
            <a:off x="7561632" y="3315290"/>
            <a:ext cx="2215903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15" dirty="0" smtClean="0">
                <a:solidFill>
                  <a:srgbClr val="6D6E70"/>
                </a:solidFill>
                <a:cs typeface="Myriad Pro"/>
              </a:rPr>
              <a:t>Israel</a:t>
            </a:r>
            <a:r>
              <a:rPr sz="950" b="1" spc="-60" dirty="0" smtClean="0">
                <a:solidFill>
                  <a:srgbClr val="6D6E70"/>
                </a:solidFill>
                <a:cs typeface="Myriad Pro"/>
              </a:rPr>
              <a:t>i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0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5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30" dirty="0" smtClean="0">
                <a:solidFill>
                  <a:srgbClr val="6D6E70"/>
                </a:solidFill>
                <a:cs typeface="Myriad Pro"/>
              </a:rPr>
              <a:t>h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20" dirty="0" smtClean="0">
                <a:solidFill>
                  <a:srgbClr val="6D6E70"/>
                </a:solidFill>
                <a:cs typeface="Myriad Pro"/>
              </a:rPr>
              <a:t>ie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f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5" dirty="0" smtClean="0">
                <a:solidFill>
                  <a:srgbClr val="6D6E70"/>
                </a:solidFill>
                <a:cs typeface="Myriad Pro"/>
              </a:rPr>
              <a:t>inancia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l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4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50" b="1" spc="-8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75" dirty="0" smtClean="0">
                <a:solidFill>
                  <a:srgbClr val="6D6E70"/>
                </a:solidFill>
                <a:cs typeface="Myriad Pro"/>
              </a:rPr>
              <a:t>ffi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5" dirty="0" smtClean="0">
                <a:solidFill>
                  <a:srgbClr val="6D6E70"/>
                </a:solidFill>
                <a:cs typeface="Myriad Pro"/>
              </a:rPr>
              <a:t>cer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15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ru</a:t>
            </a:r>
            <a:r>
              <a:rPr sz="950" b="1" spc="-190" dirty="0" smtClean="0">
                <a:solidFill>
                  <a:srgbClr val="6D6E70"/>
                </a:solidFill>
                <a:cs typeface="Myriad Pro"/>
              </a:rPr>
              <a:t>m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50" dirty="0">
              <a:cs typeface="Myriad Pro"/>
            </a:endParaRPr>
          </a:p>
        </p:txBody>
      </p:sp>
      <p:sp>
        <p:nvSpPr>
          <p:cNvPr id="346" name="object 165"/>
          <p:cNvSpPr/>
          <p:nvPr/>
        </p:nvSpPr>
        <p:spPr>
          <a:xfrm>
            <a:off x="7561544" y="2462561"/>
            <a:ext cx="544436" cy="364616"/>
          </a:xfrm>
          <a:custGeom>
            <a:avLst/>
            <a:gdLst/>
            <a:ahLst/>
            <a:cxnLst/>
            <a:rect l="l" t="t" r="r" b="b"/>
            <a:pathLst>
              <a:path w="544436" h="364616">
                <a:moveTo>
                  <a:pt x="0" y="0"/>
                </a:moveTo>
                <a:lnTo>
                  <a:pt x="0" y="364616"/>
                </a:lnTo>
                <a:lnTo>
                  <a:pt x="544436" y="364616"/>
                </a:lnTo>
                <a:lnTo>
                  <a:pt x="5444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166"/>
          <p:cNvSpPr/>
          <p:nvPr/>
        </p:nvSpPr>
        <p:spPr>
          <a:xfrm>
            <a:off x="7567894" y="2491860"/>
            <a:ext cx="544436" cy="57569"/>
          </a:xfrm>
          <a:custGeom>
            <a:avLst/>
            <a:gdLst/>
            <a:ahLst/>
            <a:cxnLst/>
            <a:rect l="l" t="t" r="r" b="b"/>
            <a:pathLst>
              <a:path w="544436" h="57569">
                <a:moveTo>
                  <a:pt x="0" y="0"/>
                </a:moveTo>
                <a:lnTo>
                  <a:pt x="0" y="57569"/>
                </a:lnTo>
                <a:lnTo>
                  <a:pt x="544436" y="57569"/>
                </a:lnTo>
                <a:lnTo>
                  <a:pt x="5444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167"/>
          <p:cNvSpPr/>
          <p:nvPr/>
        </p:nvSpPr>
        <p:spPr>
          <a:xfrm>
            <a:off x="7567894" y="2769095"/>
            <a:ext cx="544436" cy="0"/>
          </a:xfrm>
          <a:custGeom>
            <a:avLst/>
            <a:gdLst/>
            <a:ahLst/>
            <a:cxnLst/>
            <a:rect l="l" t="t" r="r" b="b"/>
            <a:pathLst>
              <a:path w="544436">
                <a:moveTo>
                  <a:pt x="544436" y="0"/>
                </a:moveTo>
                <a:lnTo>
                  <a:pt x="0" y="0"/>
                </a:lnTo>
              </a:path>
            </a:pathLst>
          </a:custGeom>
          <a:ln w="57569">
            <a:solidFill>
              <a:srgbClr val="00AD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168"/>
          <p:cNvSpPr/>
          <p:nvPr/>
        </p:nvSpPr>
        <p:spPr>
          <a:xfrm>
            <a:off x="7762153" y="2562663"/>
            <a:ext cx="143217" cy="164465"/>
          </a:xfrm>
          <a:custGeom>
            <a:avLst/>
            <a:gdLst/>
            <a:ahLst/>
            <a:cxnLst/>
            <a:rect l="l" t="t" r="r" b="b"/>
            <a:pathLst>
              <a:path w="143217" h="164465">
                <a:moveTo>
                  <a:pt x="143217" y="41808"/>
                </a:moveTo>
                <a:lnTo>
                  <a:pt x="95186" y="41808"/>
                </a:lnTo>
                <a:lnTo>
                  <a:pt x="71589" y="0"/>
                </a:lnTo>
                <a:lnTo>
                  <a:pt x="48031" y="41763"/>
                </a:lnTo>
                <a:lnTo>
                  <a:pt x="0" y="41808"/>
                </a:lnTo>
                <a:lnTo>
                  <a:pt x="19621" y="74303"/>
                </a:lnTo>
                <a:lnTo>
                  <a:pt x="19621" y="52882"/>
                </a:lnTo>
                <a:lnTo>
                  <a:pt x="41744" y="52882"/>
                </a:lnTo>
                <a:lnTo>
                  <a:pt x="41744" y="75661"/>
                </a:lnTo>
                <a:lnTo>
                  <a:pt x="55041" y="52882"/>
                </a:lnTo>
                <a:lnTo>
                  <a:pt x="60731" y="52882"/>
                </a:lnTo>
                <a:lnTo>
                  <a:pt x="60731" y="41808"/>
                </a:lnTo>
                <a:lnTo>
                  <a:pt x="71589" y="22529"/>
                </a:lnTo>
                <a:lnTo>
                  <a:pt x="82473" y="41808"/>
                </a:lnTo>
                <a:lnTo>
                  <a:pt x="82473" y="52882"/>
                </a:lnTo>
                <a:lnTo>
                  <a:pt x="88176" y="52882"/>
                </a:lnTo>
                <a:lnTo>
                  <a:pt x="101472" y="75654"/>
                </a:lnTo>
                <a:lnTo>
                  <a:pt x="101472" y="52882"/>
                </a:lnTo>
                <a:lnTo>
                  <a:pt x="123596" y="52882"/>
                </a:lnTo>
                <a:lnTo>
                  <a:pt x="123596" y="74354"/>
                </a:lnTo>
                <a:lnTo>
                  <a:pt x="143217" y="41808"/>
                </a:lnTo>
                <a:close/>
              </a:path>
              <a:path w="143217" h="164465">
                <a:moveTo>
                  <a:pt x="24409" y="103670"/>
                </a:moveTo>
                <a:lnTo>
                  <a:pt x="24409" y="82232"/>
                </a:lnTo>
                <a:lnTo>
                  <a:pt x="0" y="122669"/>
                </a:lnTo>
                <a:lnTo>
                  <a:pt x="19621" y="122669"/>
                </a:lnTo>
                <a:lnTo>
                  <a:pt x="19621" y="111594"/>
                </a:lnTo>
                <a:lnTo>
                  <a:pt x="24409" y="103670"/>
                </a:lnTo>
                <a:close/>
              </a:path>
              <a:path w="143217" h="164465">
                <a:moveTo>
                  <a:pt x="41744" y="75661"/>
                </a:moveTo>
                <a:lnTo>
                  <a:pt x="41744" y="52882"/>
                </a:lnTo>
                <a:lnTo>
                  <a:pt x="30886" y="71501"/>
                </a:lnTo>
                <a:lnTo>
                  <a:pt x="19621" y="52882"/>
                </a:lnTo>
                <a:lnTo>
                  <a:pt x="19621" y="74303"/>
                </a:lnTo>
                <a:lnTo>
                  <a:pt x="24409" y="82232"/>
                </a:lnTo>
                <a:lnTo>
                  <a:pt x="24409" y="103670"/>
                </a:lnTo>
                <a:lnTo>
                  <a:pt x="30886" y="92951"/>
                </a:lnTo>
                <a:lnTo>
                  <a:pt x="37909" y="105009"/>
                </a:lnTo>
                <a:lnTo>
                  <a:pt x="37909" y="82232"/>
                </a:lnTo>
                <a:lnTo>
                  <a:pt x="41744" y="75661"/>
                </a:lnTo>
                <a:close/>
              </a:path>
              <a:path w="143217" h="164465">
                <a:moveTo>
                  <a:pt x="41744" y="122669"/>
                </a:moveTo>
                <a:lnTo>
                  <a:pt x="41744" y="111594"/>
                </a:lnTo>
                <a:lnTo>
                  <a:pt x="19621" y="111594"/>
                </a:lnTo>
                <a:lnTo>
                  <a:pt x="19621" y="122669"/>
                </a:lnTo>
                <a:lnTo>
                  <a:pt x="41744" y="122669"/>
                </a:lnTo>
                <a:close/>
              </a:path>
              <a:path w="143217" h="164465">
                <a:moveTo>
                  <a:pt x="105321" y="105010"/>
                </a:moveTo>
                <a:lnTo>
                  <a:pt x="105321" y="82245"/>
                </a:lnTo>
                <a:lnTo>
                  <a:pt x="88176" y="111594"/>
                </a:lnTo>
                <a:lnTo>
                  <a:pt x="55041" y="111594"/>
                </a:lnTo>
                <a:lnTo>
                  <a:pt x="37909" y="82232"/>
                </a:lnTo>
                <a:lnTo>
                  <a:pt x="37909" y="105009"/>
                </a:lnTo>
                <a:lnTo>
                  <a:pt x="41744" y="111594"/>
                </a:lnTo>
                <a:lnTo>
                  <a:pt x="41744" y="122669"/>
                </a:lnTo>
                <a:lnTo>
                  <a:pt x="48031" y="122669"/>
                </a:lnTo>
                <a:lnTo>
                  <a:pt x="60756" y="145221"/>
                </a:lnTo>
                <a:lnTo>
                  <a:pt x="60756" y="122669"/>
                </a:lnTo>
                <a:lnTo>
                  <a:pt x="82499" y="122669"/>
                </a:lnTo>
                <a:lnTo>
                  <a:pt x="82499" y="145186"/>
                </a:lnTo>
                <a:lnTo>
                  <a:pt x="95186" y="122714"/>
                </a:lnTo>
                <a:lnTo>
                  <a:pt x="101472" y="122669"/>
                </a:lnTo>
                <a:lnTo>
                  <a:pt x="101472" y="111594"/>
                </a:lnTo>
                <a:lnTo>
                  <a:pt x="105321" y="105010"/>
                </a:lnTo>
                <a:close/>
              </a:path>
              <a:path w="143217" h="164465">
                <a:moveTo>
                  <a:pt x="82473" y="52882"/>
                </a:moveTo>
                <a:lnTo>
                  <a:pt x="82473" y="41808"/>
                </a:lnTo>
                <a:lnTo>
                  <a:pt x="60731" y="41808"/>
                </a:lnTo>
                <a:lnTo>
                  <a:pt x="60731" y="52882"/>
                </a:lnTo>
                <a:lnTo>
                  <a:pt x="82473" y="52882"/>
                </a:lnTo>
                <a:close/>
              </a:path>
              <a:path w="143217" h="164465">
                <a:moveTo>
                  <a:pt x="82499" y="145186"/>
                </a:moveTo>
                <a:lnTo>
                  <a:pt x="82499" y="122669"/>
                </a:lnTo>
                <a:lnTo>
                  <a:pt x="71615" y="141922"/>
                </a:lnTo>
                <a:lnTo>
                  <a:pt x="60756" y="122669"/>
                </a:lnTo>
                <a:lnTo>
                  <a:pt x="60756" y="145221"/>
                </a:lnTo>
                <a:lnTo>
                  <a:pt x="71615" y="164465"/>
                </a:lnTo>
                <a:lnTo>
                  <a:pt x="82499" y="145186"/>
                </a:lnTo>
                <a:close/>
              </a:path>
              <a:path w="143217" h="164465">
                <a:moveTo>
                  <a:pt x="123596" y="74354"/>
                </a:moveTo>
                <a:lnTo>
                  <a:pt x="123596" y="52882"/>
                </a:lnTo>
                <a:lnTo>
                  <a:pt x="112369" y="71501"/>
                </a:lnTo>
                <a:lnTo>
                  <a:pt x="101472" y="52882"/>
                </a:lnTo>
                <a:lnTo>
                  <a:pt x="101472" y="75654"/>
                </a:lnTo>
                <a:lnTo>
                  <a:pt x="105321" y="82245"/>
                </a:lnTo>
                <a:lnTo>
                  <a:pt x="105321" y="105010"/>
                </a:lnTo>
                <a:lnTo>
                  <a:pt x="112369" y="92951"/>
                </a:lnTo>
                <a:lnTo>
                  <a:pt x="118846" y="103707"/>
                </a:lnTo>
                <a:lnTo>
                  <a:pt x="118846" y="82232"/>
                </a:lnTo>
                <a:lnTo>
                  <a:pt x="123596" y="74354"/>
                </a:lnTo>
                <a:close/>
              </a:path>
              <a:path w="143217" h="164465">
                <a:moveTo>
                  <a:pt x="123596" y="122669"/>
                </a:moveTo>
                <a:lnTo>
                  <a:pt x="123596" y="111594"/>
                </a:lnTo>
                <a:lnTo>
                  <a:pt x="101472" y="111594"/>
                </a:lnTo>
                <a:lnTo>
                  <a:pt x="101472" y="122669"/>
                </a:lnTo>
                <a:lnTo>
                  <a:pt x="123596" y="122669"/>
                </a:lnTo>
                <a:close/>
              </a:path>
              <a:path w="143217" h="164465">
                <a:moveTo>
                  <a:pt x="143217" y="122669"/>
                </a:moveTo>
                <a:lnTo>
                  <a:pt x="118846" y="82232"/>
                </a:lnTo>
                <a:lnTo>
                  <a:pt x="118846" y="103707"/>
                </a:lnTo>
                <a:lnTo>
                  <a:pt x="123596" y="111594"/>
                </a:lnTo>
                <a:lnTo>
                  <a:pt x="123596" y="122669"/>
                </a:lnTo>
                <a:lnTo>
                  <a:pt x="143217" y="122669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169"/>
          <p:cNvSpPr/>
          <p:nvPr/>
        </p:nvSpPr>
        <p:spPr>
          <a:xfrm>
            <a:off x="7561785" y="2462231"/>
            <a:ext cx="0" cy="365264"/>
          </a:xfrm>
          <a:custGeom>
            <a:avLst/>
            <a:gdLst/>
            <a:ahLst/>
            <a:cxnLst/>
            <a:rect l="l" t="t" r="r" b="b"/>
            <a:pathLst>
              <a:path h="365264">
                <a:moveTo>
                  <a:pt x="0" y="0"/>
                </a:moveTo>
                <a:lnTo>
                  <a:pt x="0" y="36526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170"/>
          <p:cNvSpPr/>
          <p:nvPr/>
        </p:nvSpPr>
        <p:spPr>
          <a:xfrm>
            <a:off x="7562420" y="2462555"/>
            <a:ext cx="54355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5435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171"/>
          <p:cNvSpPr/>
          <p:nvPr/>
        </p:nvSpPr>
        <p:spPr>
          <a:xfrm>
            <a:off x="7562420" y="2827261"/>
            <a:ext cx="543877" cy="0"/>
          </a:xfrm>
          <a:custGeom>
            <a:avLst/>
            <a:gdLst/>
            <a:ahLst/>
            <a:cxnLst/>
            <a:rect l="l" t="t" r="r" b="b"/>
            <a:pathLst>
              <a:path w="543877">
                <a:moveTo>
                  <a:pt x="54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173"/>
          <p:cNvSpPr/>
          <p:nvPr/>
        </p:nvSpPr>
        <p:spPr>
          <a:xfrm>
            <a:off x="7550203" y="4036091"/>
            <a:ext cx="2211412" cy="700874"/>
          </a:xfrm>
          <a:custGeom>
            <a:avLst/>
            <a:gdLst/>
            <a:ahLst/>
            <a:cxnLst/>
            <a:rect l="l" t="t" r="r" b="b"/>
            <a:pathLst>
              <a:path w="2211412" h="700874">
                <a:moveTo>
                  <a:pt x="0" y="0"/>
                </a:moveTo>
                <a:lnTo>
                  <a:pt x="0" y="700874"/>
                </a:lnTo>
                <a:lnTo>
                  <a:pt x="2211412" y="700874"/>
                </a:lnTo>
                <a:lnTo>
                  <a:pt x="221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174"/>
          <p:cNvSpPr txBox="1"/>
          <p:nvPr/>
        </p:nvSpPr>
        <p:spPr>
          <a:xfrm>
            <a:off x="8232522" y="3816686"/>
            <a:ext cx="968949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20" dirty="0" smtClean="0">
                <a:solidFill>
                  <a:srgbClr val="6D6E70"/>
                </a:solidFill>
                <a:cs typeface="Myriad Pro"/>
              </a:rPr>
              <a:t>M</a:t>
            </a:r>
            <a:r>
              <a:rPr sz="1250" b="1" spc="-15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250" b="1" spc="-1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0" dirty="0" smtClean="0">
                <a:solidFill>
                  <a:srgbClr val="6D6E70"/>
                </a:solidFill>
                <a:cs typeface="Myriad Pro"/>
              </a:rPr>
              <a:t>xic</a:t>
            </a:r>
            <a:r>
              <a:rPr sz="1250" b="1" spc="-175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356" name="object 175"/>
          <p:cNvSpPr txBox="1"/>
          <p:nvPr/>
        </p:nvSpPr>
        <p:spPr>
          <a:xfrm>
            <a:off x="7550190" y="4419060"/>
            <a:ext cx="2227346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15" dirty="0" err="1" smtClean="0">
                <a:solidFill>
                  <a:srgbClr val="6D6E70"/>
                </a:solidFill>
                <a:cs typeface="Myriad Pro"/>
              </a:rPr>
              <a:t>Institu</a:t>
            </a:r>
            <a:r>
              <a:rPr sz="1000" b="1" spc="-75" dirty="0" err="1" smtClean="0">
                <a:solidFill>
                  <a:srgbClr val="6D6E70"/>
                </a:solidFill>
                <a:cs typeface="Myriad Pro"/>
              </a:rPr>
              <a:t>t</a:t>
            </a:r>
            <a:r>
              <a:rPr lang="it-IT" sz="1000" b="1" spc="-15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000" b="1" spc="-15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M</a:t>
            </a:r>
            <a:r>
              <a:rPr sz="1000" b="1" spc="-130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0" dirty="0" smtClean="0">
                <a:solidFill>
                  <a:srgbClr val="6D6E70"/>
                </a:solidFill>
                <a:cs typeface="Myriad Pro"/>
              </a:rPr>
              <a:t>xi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000" b="1" spc="-9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30" dirty="0" smtClean="0">
                <a:solidFill>
                  <a:srgbClr val="6D6E70"/>
                </a:solidFill>
                <a:cs typeface="Myriad Pro"/>
              </a:rPr>
              <a:t>an</a:t>
            </a:r>
            <a:r>
              <a:rPr sz="1000" b="1" spc="-135" dirty="0" smtClean="0">
                <a:solidFill>
                  <a:srgbClr val="6D6E70"/>
                </a:solidFill>
                <a:cs typeface="Myriad Pro"/>
              </a:rPr>
              <a:t>o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1000" b="1" spc="-125" dirty="0" smtClean="0">
                <a:solidFill>
                  <a:srgbClr val="6D6E70"/>
                </a:solidFill>
                <a:cs typeface="Myriad Pro"/>
              </a:rPr>
              <a:t>e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lang="en-US"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15" dirty="0" err="1" smtClean="0">
                <a:solidFill>
                  <a:srgbClr val="6D6E70"/>
                </a:solidFill>
                <a:cs typeface="Myriad Pro"/>
              </a:rPr>
              <a:t>Eje</a:t>
            </a:r>
            <a:r>
              <a:rPr sz="1000" b="1" spc="-114" dirty="0" err="1" smtClean="0">
                <a:solidFill>
                  <a:srgbClr val="6D6E70"/>
                </a:solidFill>
                <a:cs typeface="Myriad Pro"/>
              </a:rPr>
              <a:t>c</a:t>
            </a:r>
            <a:r>
              <a:rPr sz="1000" b="1" spc="-9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10" dirty="0" smtClean="0">
                <a:solidFill>
                  <a:srgbClr val="6D6E70"/>
                </a:solidFill>
                <a:cs typeface="Myriad Pro"/>
              </a:rPr>
              <a:t>uti</a:t>
            </a:r>
            <a:r>
              <a:rPr sz="1000" b="1" spc="-35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1000" b="1" spc="-5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1000" b="1" spc="-114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40" dirty="0" smtClean="0">
                <a:solidFill>
                  <a:srgbClr val="6D6E70"/>
                </a:solidFill>
                <a:cs typeface="Myriad Pro"/>
              </a:rPr>
              <a:t>d</a:t>
            </a:r>
            <a:r>
              <a:rPr sz="1000" b="1" spc="-125" dirty="0" smtClean="0">
                <a:solidFill>
                  <a:srgbClr val="6D6E70"/>
                </a:solidFill>
                <a:cs typeface="Myriad Pro"/>
              </a:rPr>
              <a:t>e </a:t>
            </a:r>
            <a:r>
              <a:rPr sz="1000" b="1" spc="-45" dirty="0" smtClean="0">
                <a:solidFill>
                  <a:srgbClr val="6D6E70"/>
                </a:solidFill>
                <a:cs typeface="Myriad Pro"/>
              </a:rPr>
              <a:t> </a:t>
            </a:r>
            <a:endParaRPr lang="it-IT" sz="1000" b="1" spc="-45" dirty="0" smtClean="0">
              <a:solidFill>
                <a:srgbClr val="6D6E70"/>
              </a:solidFill>
              <a:cs typeface="Myriad Pro"/>
            </a:endParaRPr>
          </a:p>
          <a:p>
            <a:pPr marL="12700" marR="12700">
              <a:lnSpc>
                <a:spcPct val="100000"/>
              </a:lnSpc>
            </a:pPr>
            <a:r>
              <a:rPr sz="100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100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5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000" b="1" spc="-25" dirty="0" smtClean="0">
                <a:solidFill>
                  <a:srgbClr val="6D6E70"/>
                </a:solidFill>
                <a:cs typeface="Myriad Pro"/>
              </a:rPr>
              <a:t>nanza</a:t>
            </a:r>
            <a:r>
              <a:rPr sz="1000" b="1" spc="-100" dirty="0" smtClean="0">
                <a:solidFill>
                  <a:srgbClr val="6D6E70"/>
                </a:solidFill>
                <a:cs typeface="Myriad Pro"/>
              </a:rPr>
              <a:t>s</a:t>
            </a:r>
            <a:r>
              <a:rPr sz="100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1000" dirty="0">
              <a:cs typeface="Myriad Pro"/>
            </a:endParaRPr>
          </a:p>
        </p:txBody>
      </p:sp>
      <p:sp>
        <p:nvSpPr>
          <p:cNvPr id="358" name="object 177"/>
          <p:cNvSpPr/>
          <p:nvPr/>
        </p:nvSpPr>
        <p:spPr>
          <a:xfrm>
            <a:off x="7556508" y="4064666"/>
            <a:ext cx="796544" cy="394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180"/>
          <p:cNvSpPr/>
          <p:nvPr/>
        </p:nvSpPr>
        <p:spPr>
          <a:xfrm>
            <a:off x="7561633" y="5298598"/>
            <a:ext cx="2211387" cy="700874"/>
          </a:xfrm>
          <a:custGeom>
            <a:avLst/>
            <a:gdLst/>
            <a:ahLst/>
            <a:cxnLst/>
            <a:rect l="l" t="t" r="r" b="b"/>
            <a:pathLst>
              <a:path w="2211387" h="700874">
                <a:moveTo>
                  <a:pt x="0" y="0"/>
                </a:moveTo>
                <a:lnTo>
                  <a:pt x="0" y="700874"/>
                </a:lnTo>
                <a:lnTo>
                  <a:pt x="2211387" y="700874"/>
                </a:lnTo>
                <a:lnTo>
                  <a:pt x="2211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181"/>
          <p:cNvSpPr txBox="1"/>
          <p:nvPr/>
        </p:nvSpPr>
        <p:spPr>
          <a:xfrm>
            <a:off x="8243952" y="5079206"/>
            <a:ext cx="1317559" cy="205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235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1250" b="1" spc="-14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6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1250" b="1" spc="-5" dirty="0" smtClean="0">
                <a:solidFill>
                  <a:srgbClr val="6D6E70"/>
                </a:solidFill>
                <a:cs typeface="Myriad Pro"/>
              </a:rPr>
              <a:t>etna</a:t>
            </a:r>
            <a:r>
              <a:rPr sz="1250" b="1" spc="-215" dirty="0" smtClean="0">
                <a:solidFill>
                  <a:srgbClr val="6D6E70"/>
                </a:solidFill>
                <a:cs typeface="Myriad Pro"/>
              </a:rPr>
              <a:t>m</a:t>
            </a:r>
            <a:r>
              <a:rPr sz="1250" b="1" spc="-130" dirty="0" smtClean="0">
                <a:solidFill>
                  <a:srgbClr val="6D6E70"/>
                </a:solidFill>
                <a:cs typeface="Myriad Pro"/>
              </a:rPr>
              <a:t> </a:t>
            </a:r>
            <a:endParaRPr sz="1250" dirty="0">
              <a:cs typeface="Myriad Pro"/>
            </a:endParaRPr>
          </a:p>
        </p:txBody>
      </p:sp>
      <p:sp>
        <p:nvSpPr>
          <p:cNvPr id="363" name="object 182"/>
          <p:cNvSpPr txBox="1"/>
          <p:nvPr/>
        </p:nvSpPr>
        <p:spPr>
          <a:xfrm>
            <a:off x="7548932" y="5808567"/>
            <a:ext cx="2228603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185" dirty="0" smtClean="0">
                <a:solidFill>
                  <a:srgbClr val="6D6E70"/>
                </a:solidFill>
                <a:cs typeface="Myriad Pro"/>
              </a:rPr>
              <a:t>V</a:t>
            </a:r>
            <a:r>
              <a:rPr sz="950" b="1" spc="-114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55" dirty="0" smtClean="0">
                <a:solidFill>
                  <a:srgbClr val="6D6E70"/>
                </a:solidFill>
                <a:cs typeface="Myriad Pro"/>
              </a:rPr>
              <a:t>i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0" dirty="0" smtClean="0">
                <a:solidFill>
                  <a:srgbClr val="6D6E70"/>
                </a:solidFill>
                <a:cs typeface="Myriad Pro"/>
              </a:rPr>
              <a:t>etna</a:t>
            </a:r>
            <a:r>
              <a:rPr sz="950" b="1" spc="-185" dirty="0" smtClean="0">
                <a:solidFill>
                  <a:srgbClr val="6D6E70"/>
                </a:solidFill>
                <a:cs typeface="Myriad Pro"/>
              </a:rPr>
              <a:t>m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0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5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30" dirty="0" smtClean="0">
                <a:solidFill>
                  <a:srgbClr val="6D6E70"/>
                </a:solidFill>
                <a:cs typeface="Myriad Pro"/>
              </a:rPr>
              <a:t>h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20" dirty="0" smtClean="0">
                <a:solidFill>
                  <a:srgbClr val="6D6E70"/>
                </a:solidFill>
                <a:cs typeface="Myriad Pro"/>
              </a:rPr>
              <a:t>ie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f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140" dirty="0" smtClean="0">
                <a:solidFill>
                  <a:srgbClr val="6D6E70"/>
                </a:solidFill>
                <a:cs typeface="Myriad Pro"/>
              </a:rPr>
              <a:t>F</a:t>
            </a:r>
            <a:r>
              <a:rPr sz="950" b="1" spc="-11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5" dirty="0" smtClean="0">
                <a:solidFill>
                  <a:srgbClr val="6D6E70"/>
                </a:solidFill>
                <a:cs typeface="Myriad Pro"/>
              </a:rPr>
              <a:t>inancia</a:t>
            </a:r>
            <a:r>
              <a:rPr sz="950" b="1" spc="-65" dirty="0" smtClean="0">
                <a:solidFill>
                  <a:srgbClr val="6D6E70"/>
                </a:solidFill>
                <a:cs typeface="Myriad Pro"/>
              </a:rPr>
              <a:t>l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40" dirty="0" smtClean="0">
                <a:solidFill>
                  <a:srgbClr val="6D6E70"/>
                </a:solidFill>
                <a:cs typeface="Myriad Pro"/>
              </a:rPr>
              <a:t>O</a:t>
            </a:r>
            <a:r>
              <a:rPr sz="950" b="1" spc="-9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5" dirty="0" smtClean="0">
                <a:solidFill>
                  <a:srgbClr val="6D6E70"/>
                </a:solidFill>
                <a:cs typeface="Myriad Pro"/>
              </a:rPr>
              <a:t>fficer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s </a:t>
            </a:r>
            <a:r>
              <a:rPr sz="950" b="1" spc="-45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-204" dirty="0" smtClean="0">
                <a:solidFill>
                  <a:srgbClr val="6D6E70"/>
                </a:solidFill>
                <a:cs typeface="Myriad Pro"/>
              </a:rPr>
              <a:t>C</a:t>
            </a:r>
            <a:r>
              <a:rPr sz="950" b="1" spc="-100" dirty="0" smtClean="0">
                <a:solidFill>
                  <a:srgbClr val="6D6E70"/>
                </a:solidFill>
                <a:cs typeface="Myriad Pro"/>
              </a:rPr>
              <a:t> </a:t>
            </a:r>
            <a:r>
              <a:rPr sz="950" b="1" spc="0" dirty="0" smtClean="0">
                <a:solidFill>
                  <a:srgbClr val="6D6E70"/>
                </a:solidFill>
                <a:cs typeface="Myriad Pro"/>
              </a:rPr>
              <a:t>lu</a:t>
            </a:r>
            <a:r>
              <a:rPr sz="950" b="1" spc="-140" dirty="0" smtClean="0">
                <a:solidFill>
                  <a:srgbClr val="6D6E70"/>
                </a:solidFill>
                <a:cs typeface="Myriad Pro"/>
              </a:rPr>
              <a:t>b</a:t>
            </a:r>
            <a:r>
              <a:rPr sz="950" b="1" spc="-105" dirty="0" smtClean="0">
                <a:solidFill>
                  <a:srgbClr val="6D6E70"/>
                </a:solidFill>
                <a:cs typeface="Myriad Pro"/>
              </a:rPr>
              <a:t> </a:t>
            </a:r>
            <a:endParaRPr sz="950" dirty="0">
              <a:cs typeface="Myriad Pro"/>
            </a:endParaRPr>
          </a:p>
        </p:txBody>
      </p:sp>
      <p:sp>
        <p:nvSpPr>
          <p:cNvPr id="364" name="object 183"/>
          <p:cNvSpPr/>
          <p:nvPr/>
        </p:nvSpPr>
        <p:spPr>
          <a:xfrm>
            <a:off x="7561607" y="4990103"/>
            <a:ext cx="544334" cy="364528"/>
          </a:xfrm>
          <a:custGeom>
            <a:avLst/>
            <a:gdLst/>
            <a:ahLst/>
            <a:cxnLst/>
            <a:rect l="l" t="t" r="r" b="b"/>
            <a:pathLst>
              <a:path w="544334" h="364528">
                <a:moveTo>
                  <a:pt x="0" y="0"/>
                </a:moveTo>
                <a:lnTo>
                  <a:pt x="0" y="364528"/>
                </a:lnTo>
                <a:lnTo>
                  <a:pt x="544334" y="364528"/>
                </a:lnTo>
                <a:lnTo>
                  <a:pt x="544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184"/>
          <p:cNvSpPr/>
          <p:nvPr/>
        </p:nvSpPr>
        <p:spPr>
          <a:xfrm>
            <a:off x="7561747" y="4995382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185"/>
          <p:cNvSpPr/>
          <p:nvPr/>
        </p:nvSpPr>
        <p:spPr>
          <a:xfrm>
            <a:off x="7562382" y="4990096"/>
            <a:ext cx="54355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5435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186"/>
          <p:cNvSpPr/>
          <p:nvPr/>
        </p:nvSpPr>
        <p:spPr>
          <a:xfrm>
            <a:off x="7562382" y="5354710"/>
            <a:ext cx="543877" cy="0"/>
          </a:xfrm>
          <a:custGeom>
            <a:avLst/>
            <a:gdLst/>
            <a:ahLst/>
            <a:cxnLst/>
            <a:rect l="l" t="t" r="r" b="b"/>
            <a:pathLst>
              <a:path w="543877">
                <a:moveTo>
                  <a:pt x="54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187"/>
          <p:cNvSpPr/>
          <p:nvPr/>
        </p:nvSpPr>
        <p:spPr>
          <a:xfrm>
            <a:off x="7729069" y="5056574"/>
            <a:ext cx="209397" cy="199326"/>
          </a:xfrm>
          <a:custGeom>
            <a:avLst/>
            <a:gdLst/>
            <a:ahLst/>
            <a:cxnLst/>
            <a:rect l="l" t="t" r="r" b="b"/>
            <a:pathLst>
              <a:path w="209397" h="199326">
                <a:moveTo>
                  <a:pt x="209397" y="76123"/>
                </a:moveTo>
                <a:lnTo>
                  <a:pt x="129476" y="76123"/>
                </a:lnTo>
                <a:lnTo>
                  <a:pt x="104660" y="0"/>
                </a:lnTo>
                <a:lnTo>
                  <a:pt x="79882" y="76123"/>
                </a:lnTo>
                <a:lnTo>
                  <a:pt x="0" y="76123"/>
                </a:lnTo>
                <a:lnTo>
                  <a:pt x="64681" y="123190"/>
                </a:lnTo>
                <a:lnTo>
                  <a:pt x="64681" y="181382"/>
                </a:lnTo>
                <a:lnTo>
                  <a:pt x="104660" y="152323"/>
                </a:lnTo>
                <a:lnTo>
                  <a:pt x="144830" y="181468"/>
                </a:lnTo>
                <a:lnTo>
                  <a:pt x="144830" y="123190"/>
                </a:lnTo>
                <a:lnTo>
                  <a:pt x="209397" y="76123"/>
                </a:lnTo>
                <a:close/>
              </a:path>
              <a:path w="209397" h="199326">
                <a:moveTo>
                  <a:pt x="64681" y="181382"/>
                </a:moveTo>
                <a:lnTo>
                  <a:pt x="64681" y="123190"/>
                </a:lnTo>
                <a:lnTo>
                  <a:pt x="39992" y="199326"/>
                </a:lnTo>
                <a:lnTo>
                  <a:pt x="64681" y="181382"/>
                </a:lnTo>
                <a:close/>
              </a:path>
              <a:path w="209397" h="199326">
                <a:moveTo>
                  <a:pt x="169443" y="199326"/>
                </a:moveTo>
                <a:lnTo>
                  <a:pt x="144830" y="123190"/>
                </a:lnTo>
                <a:lnTo>
                  <a:pt x="144830" y="181468"/>
                </a:lnTo>
                <a:lnTo>
                  <a:pt x="169443" y="199326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188"/>
          <p:cNvSpPr/>
          <p:nvPr/>
        </p:nvSpPr>
        <p:spPr>
          <a:xfrm>
            <a:off x="7574485" y="5378583"/>
            <a:ext cx="957579" cy="41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190"/>
          <p:cNvSpPr/>
          <p:nvPr/>
        </p:nvSpPr>
        <p:spPr>
          <a:xfrm>
            <a:off x="341215" y="4154099"/>
            <a:ext cx="126060" cy="260057"/>
          </a:xfrm>
          <a:custGeom>
            <a:avLst/>
            <a:gdLst/>
            <a:ahLst/>
            <a:cxnLst/>
            <a:rect l="l" t="t" r="r" b="b"/>
            <a:pathLst>
              <a:path w="126060" h="260057">
                <a:moveTo>
                  <a:pt x="126060" y="260057"/>
                </a:moveTo>
                <a:lnTo>
                  <a:pt x="14452" y="0"/>
                </a:lnTo>
                <a:lnTo>
                  <a:pt x="0" y="32804"/>
                </a:lnTo>
                <a:lnTo>
                  <a:pt x="13588" y="65024"/>
                </a:lnTo>
                <a:lnTo>
                  <a:pt x="13779" y="64528"/>
                </a:lnTo>
                <a:lnTo>
                  <a:pt x="95884" y="260057"/>
                </a:lnTo>
                <a:lnTo>
                  <a:pt x="126060" y="260057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191"/>
          <p:cNvSpPr/>
          <p:nvPr/>
        </p:nvSpPr>
        <p:spPr>
          <a:xfrm>
            <a:off x="930508" y="4154099"/>
            <a:ext cx="226161" cy="260057"/>
          </a:xfrm>
          <a:custGeom>
            <a:avLst/>
            <a:gdLst/>
            <a:ahLst/>
            <a:cxnLst/>
            <a:rect l="l" t="t" r="r" b="b"/>
            <a:pathLst>
              <a:path w="226161" h="260057">
                <a:moveTo>
                  <a:pt x="226161" y="260057"/>
                </a:moveTo>
                <a:lnTo>
                  <a:pt x="114566" y="0"/>
                </a:lnTo>
                <a:lnTo>
                  <a:pt x="0" y="260057"/>
                </a:lnTo>
                <a:lnTo>
                  <a:pt x="30302" y="260057"/>
                </a:lnTo>
                <a:lnTo>
                  <a:pt x="60236" y="189636"/>
                </a:lnTo>
                <a:lnTo>
                  <a:pt x="71437" y="189636"/>
                </a:lnTo>
                <a:lnTo>
                  <a:pt x="71437" y="163944"/>
                </a:lnTo>
                <a:lnTo>
                  <a:pt x="113918" y="64528"/>
                </a:lnTo>
                <a:lnTo>
                  <a:pt x="155371" y="163944"/>
                </a:lnTo>
                <a:lnTo>
                  <a:pt x="155371" y="189636"/>
                </a:lnTo>
                <a:lnTo>
                  <a:pt x="166255" y="189636"/>
                </a:lnTo>
                <a:lnTo>
                  <a:pt x="195541" y="260057"/>
                </a:lnTo>
                <a:lnTo>
                  <a:pt x="226161" y="260057"/>
                </a:lnTo>
                <a:close/>
              </a:path>
              <a:path w="226161" h="260057">
                <a:moveTo>
                  <a:pt x="155371" y="189636"/>
                </a:moveTo>
                <a:lnTo>
                  <a:pt x="155371" y="163944"/>
                </a:lnTo>
                <a:lnTo>
                  <a:pt x="71437" y="163944"/>
                </a:lnTo>
                <a:lnTo>
                  <a:pt x="71437" y="189636"/>
                </a:lnTo>
                <a:lnTo>
                  <a:pt x="155371" y="189636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192"/>
          <p:cNvSpPr/>
          <p:nvPr/>
        </p:nvSpPr>
        <p:spPr>
          <a:xfrm>
            <a:off x="1180012" y="4165974"/>
            <a:ext cx="112915" cy="248183"/>
          </a:xfrm>
          <a:custGeom>
            <a:avLst/>
            <a:gdLst/>
            <a:ahLst/>
            <a:cxnLst/>
            <a:rect l="l" t="t" r="r" b="b"/>
            <a:pathLst>
              <a:path w="112915" h="248183">
                <a:moveTo>
                  <a:pt x="112915" y="25666"/>
                </a:moveTo>
                <a:lnTo>
                  <a:pt x="112915" y="0"/>
                </a:lnTo>
                <a:lnTo>
                  <a:pt x="0" y="0"/>
                </a:lnTo>
                <a:lnTo>
                  <a:pt x="0" y="248183"/>
                </a:lnTo>
                <a:lnTo>
                  <a:pt x="27647" y="248183"/>
                </a:lnTo>
                <a:lnTo>
                  <a:pt x="27647" y="25666"/>
                </a:lnTo>
                <a:lnTo>
                  <a:pt x="112915" y="25666"/>
                </a:lnTo>
                <a:close/>
              </a:path>
              <a:path w="112915" h="248183">
                <a:moveTo>
                  <a:pt x="112915" y="125095"/>
                </a:moveTo>
                <a:lnTo>
                  <a:pt x="112915" y="99402"/>
                </a:lnTo>
                <a:lnTo>
                  <a:pt x="27647" y="99402"/>
                </a:lnTo>
                <a:lnTo>
                  <a:pt x="27647" y="125095"/>
                </a:lnTo>
                <a:lnTo>
                  <a:pt x="112915" y="125095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193"/>
          <p:cNvSpPr/>
          <p:nvPr/>
        </p:nvSpPr>
        <p:spPr>
          <a:xfrm>
            <a:off x="487659" y="4155433"/>
            <a:ext cx="103670" cy="258356"/>
          </a:xfrm>
          <a:custGeom>
            <a:avLst/>
            <a:gdLst/>
            <a:ahLst/>
            <a:cxnLst/>
            <a:rect l="l" t="t" r="r" b="b"/>
            <a:pathLst>
              <a:path w="103670" h="258356">
                <a:moveTo>
                  <a:pt x="103670" y="112159"/>
                </a:moveTo>
                <a:lnTo>
                  <a:pt x="0" y="0"/>
                </a:lnTo>
                <a:lnTo>
                  <a:pt x="0" y="258356"/>
                </a:lnTo>
                <a:lnTo>
                  <a:pt x="27647" y="258356"/>
                </a:lnTo>
                <a:lnTo>
                  <a:pt x="27647" y="67475"/>
                </a:lnTo>
                <a:lnTo>
                  <a:pt x="65785" y="107353"/>
                </a:lnTo>
                <a:lnTo>
                  <a:pt x="78629" y="108519"/>
                </a:lnTo>
                <a:lnTo>
                  <a:pt x="91264" y="110122"/>
                </a:lnTo>
                <a:lnTo>
                  <a:pt x="103670" y="112159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194"/>
          <p:cNvSpPr/>
          <p:nvPr/>
        </p:nvSpPr>
        <p:spPr>
          <a:xfrm>
            <a:off x="681220" y="4165974"/>
            <a:ext cx="27647" cy="145423"/>
          </a:xfrm>
          <a:custGeom>
            <a:avLst/>
            <a:gdLst/>
            <a:ahLst/>
            <a:cxnLst/>
            <a:rect l="l" t="t" r="r" b="b"/>
            <a:pathLst>
              <a:path w="27647" h="145423">
                <a:moveTo>
                  <a:pt x="27647" y="0"/>
                </a:moveTo>
                <a:lnTo>
                  <a:pt x="0" y="0"/>
                </a:lnTo>
                <a:lnTo>
                  <a:pt x="0" y="132334"/>
                </a:lnTo>
                <a:lnTo>
                  <a:pt x="11224" y="138662"/>
                </a:lnTo>
                <a:lnTo>
                  <a:pt x="21926" y="145423"/>
                </a:lnTo>
                <a:lnTo>
                  <a:pt x="27647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195"/>
          <p:cNvSpPr/>
          <p:nvPr/>
        </p:nvSpPr>
        <p:spPr>
          <a:xfrm>
            <a:off x="563263" y="4271510"/>
            <a:ext cx="145616" cy="153861"/>
          </a:xfrm>
          <a:custGeom>
            <a:avLst/>
            <a:gdLst/>
            <a:ahLst/>
            <a:cxnLst/>
            <a:rect l="l" t="t" r="r" b="b"/>
            <a:pathLst>
              <a:path w="145616" h="153861">
                <a:moveTo>
                  <a:pt x="145616" y="153861"/>
                </a:moveTo>
                <a:lnTo>
                  <a:pt x="145616" y="78740"/>
                </a:lnTo>
                <a:lnTo>
                  <a:pt x="137105" y="69619"/>
                </a:lnTo>
                <a:lnTo>
                  <a:pt x="127865" y="60891"/>
                </a:lnTo>
                <a:lnTo>
                  <a:pt x="117968" y="52616"/>
                </a:lnTo>
                <a:lnTo>
                  <a:pt x="117968" y="86703"/>
                </a:lnTo>
                <a:lnTo>
                  <a:pt x="48728" y="14186"/>
                </a:lnTo>
                <a:lnTo>
                  <a:pt x="37037" y="9999"/>
                </a:lnTo>
                <a:lnTo>
                  <a:pt x="25002" y="6233"/>
                </a:lnTo>
                <a:lnTo>
                  <a:pt x="12648" y="2897"/>
                </a:lnTo>
                <a:lnTo>
                  <a:pt x="0" y="0"/>
                </a:lnTo>
                <a:lnTo>
                  <a:pt x="145616" y="153861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196"/>
          <p:cNvSpPr/>
          <p:nvPr/>
        </p:nvSpPr>
        <p:spPr>
          <a:xfrm>
            <a:off x="752314" y="4165974"/>
            <a:ext cx="184681" cy="248183"/>
          </a:xfrm>
          <a:custGeom>
            <a:avLst/>
            <a:gdLst/>
            <a:ahLst/>
            <a:cxnLst/>
            <a:rect l="l" t="t" r="r" b="b"/>
            <a:pathLst>
              <a:path w="184681" h="248183">
                <a:moveTo>
                  <a:pt x="184681" y="125260"/>
                </a:moveTo>
                <a:lnTo>
                  <a:pt x="179366" y="85764"/>
                </a:lnTo>
                <a:lnTo>
                  <a:pt x="162897" y="51190"/>
                </a:lnTo>
                <a:lnTo>
                  <a:pt x="132459" y="21446"/>
                </a:lnTo>
                <a:lnTo>
                  <a:pt x="85823" y="2846"/>
                </a:lnTo>
                <a:lnTo>
                  <a:pt x="0" y="0"/>
                </a:lnTo>
                <a:lnTo>
                  <a:pt x="0" y="190588"/>
                </a:lnTo>
                <a:lnTo>
                  <a:pt x="7614" y="201312"/>
                </a:lnTo>
                <a:lnTo>
                  <a:pt x="14228" y="212420"/>
                </a:lnTo>
                <a:lnTo>
                  <a:pt x="19798" y="223886"/>
                </a:lnTo>
                <a:lnTo>
                  <a:pt x="24281" y="235681"/>
                </a:lnTo>
                <a:lnTo>
                  <a:pt x="27633" y="247778"/>
                </a:lnTo>
                <a:lnTo>
                  <a:pt x="27673" y="25666"/>
                </a:lnTo>
                <a:lnTo>
                  <a:pt x="47739" y="25666"/>
                </a:lnTo>
                <a:lnTo>
                  <a:pt x="86597" y="29590"/>
                </a:lnTo>
                <a:lnTo>
                  <a:pt x="120955" y="46493"/>
                </a:lnTo>
                <a:lnTo>
                  <a:pt x="146405" y="78635"/>
                </a:lnTo>
                <a:lnTo>
                  <a:pt x="156639" y="114828"/>
                </a:lnTo>
                <a:lnTo>
                  <a:pt x="156639" y="203699"/>
                </a:lnTo>
                <a:lnTo>
                  <a:pt x="161436" y="197877"/>
                </a:lnTo>
                <a:lnTo>
                  <a:pt x="178869" y="163700"/>
                </a:lnTo>
                <a:lnTo>
                  <a:pt x="183993" y="138505"/>
                </a:lnTo>
                <a:lnTo>
                  <a:pt x="184681" y="125260"/>
                </a:lnTo>
                <a:close/>
              </a:path>
              <a:path w="184681" h="248183">
                <a:moveTo>
                  <a:pt x="156639" y="203699"/>
                </a:moveTo>
                <a:lnTo>
                  <a:pt x="156639" y="114828"/>
                </a:lnTo>
                <a:lnTo>
                  <a:pt x="156128" y="130175"/>
                </a:lnTo>
                <a:lnTo>
                  <a:pt x="154265" y="144227"/>
                </a:lnTo>
                <a:lnTo>
                  <a:pt x="133662" y="188909"/>
                </a:lnTo>
                <a:lnTo>
                  <a:pt x="92694" y="216812"/>
                </a:lnTo>
                <a:lnTo>
                  <a:pt x="54558" y="222449"/>
                </a:lnTo>
                <a:lnTo>
                  <a:pt x="27673" y="222529"/>
                </a:lnTo>
                <a:lnTo>
                  <a:pt x="27673" y="247779"/>
                </a:lnTo>
                <a:lnTo>
                  <a:pt x="46101" y="248183"/>
                </a:lnTo>
                <a:lnTo>
                  <a:pt x="60121" y="247924"/>
                </a:lnTo>
                <a:lnTo>
                  <a:pt x="73305" y="247036"/>
                </a:lnTo>
                <a:lnTo>
                  <a:pt x="120955" y="233396"/>
                </a:lnTo>
                <a:lnTo>
                  <a:pt x="152927" y="208204"/>
                </a:lnTo>
                <a:lnTo>
                  <a:pt x="156639" y="203699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197"/>
          <p:cNvSpPr/>
          <p:nvPr/>
        </p:nvSpPr>
        <p:spPr>
          <a:xfrm>
            <a:off x="237710" y="4261787"/>
            <a:ext cx="295008" cy="152370"/>
          </a:xfrm>
          <a:custGeom>
            <a:avLst/>
            <a:gdLst/>
            <a:ahLst/>
            <a:cxnLst/>
            <a:rect l="l" t="t" r="r" b="b"/>
            <a:pathLst>
              <a:path w="295008" h="152370">
                <a:moveTo>
                  <a:pt x="295008" y="2358"/>
                </a:moveTo>
                <a:lnTo>
                  <a:pt x="282517" y="1137"/>
                </a:lnTo>
                <a:lnTo>
                  <a:pt x="269856" y="347"/>
                </a:lnTo>
                <a:lnTo>
                  <a:pt x="257035" y="0"/>
                </a:lnTo>
                <a:lnTo>
                  <a:pt x="237490" y="487"/>
                </a:lnTo>
                <a:lnTo>
                  <a:pt x="181610" y="7550"/>
                </a:lnTo>
                <a:lnTo>
                  <a:pt x="130826" y="22296"/>
                </a:lnTo>
                <a:lnTo>
                  <a:pt x="86383" y="43798"/>
                </a:lnTo>
                <a:lnTo>
                  <a:pt x="49525" y="71130"/>
                </a:lnTo>
                <a:lnTo>
                  <a:pt x="21493" y="103365"/>
                </a:lnTo>
                <a:lnTo>
                  <a:pt x="3533" y="139576"/>
                </a:lnTo>
                <a:lnTo>
                  <a:pt x="0" y="152370"/>
                </a:lnTo>
                <a:lnTo>
                  <a:pt x="36410" y="152370"/>
                </a:lnTo>
                <a:lnTo>
                  <a:pt x="40128" y="139747"/>
                </a:lnTo>
                <a:lnTo>
                  <a:pt x="45070" y="127463"/>
                </a:lnTo>
                <a:lnTo>
                  <a:pt x="66766" y="92971"/>
                </a:lnTo>
                <a:lnTo>
                  <a:pt x="97772" y="62726"/>
                </a:lnTo>
                <a:lnTo>
                  <a:pt x="136811" y="37630"/>
                </a:lnTo>
                <a:lnTo>
                  <a:pt x="182603" y="18587"/>
                </a:lnTo>
                <a:lnTo>
                  <a:pt x="233869" y="6499"/>
                </a:lnTo>
                <a:lnTo>
                  <a:pt x="289331" y="2269"/>
                </a:lnTo>
                <a:lnTo>
                  <a:pt x="295008" y="2358"/>
                </a:lnTo>
                <a:close/>
              </a:path>
            </a:pathLst>
          </a:custGeom>
          <a:solidFill>
            <a:srgbClr val="E03A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Rettangolo 380"/>
          <p:cNvSpPr/>
          <p:nvPr/>
        </p:nvSpPr>
        <p:spPr>
          <a:xfrm>
            <a:off x="228174" y="1206276"/>
            <a:ext cx="543600" cy="367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2" name="Rettangolo 381"/>
          <p:cNvSpPr/>
          <p:nvPr/>
        </p:nvSpPr>
        <p:spPr>
          <a:xfrm>
            <a:off x="226766" y="2470889"/>
            <a:ext cx="518400" cy="345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3" name="Rettangolo 382"/>
          <p:cNvSpPr/>
          <p:nvPr/>
        </p:nvSpPr>
        <p:spPr>
          <a:xfrm>
            <a:off x="236536" y="3717032"/>
            <a:ext cx="540000" cy="363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6" name="object 60"/>
          <p:cNvSpPr/>
          <p:nvPr/>
        </p:nvSpPr>
        <p:spPr>
          <a:xfrm>
            <a:off x="3204336" y="1210400"/>
            <a:ext cx="0" cy="365150"/>
          </a:xfrm>
          <a:custGeom>
            <a:avLst/>
            <a:gdLst/>
            <a:ahLst/>
            <a:cxnLst/>
            <a:rect l="l" t="t" r="r" b="b"/>
            <a:pathLst>
              <a:path h="365150">
                <a:moveTo>
                  <a:pt x="0" y="0"/>
                </a:moveTo>
                <a:lnTo>
                  <a:pt x="0" y="36515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98"/>
          <p:cNvSpPr/>
          <p:nvPr/>
        </p:nvSpPr>
        <p:spPr>
          <a:xfrm>
            <a:off x="5660527" y="1203102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72"/>
          <p:cNvSpPr/>
          <p:nvPr/>
        </p:nvSpPr>
        <p:spPr>
          <a:xfrm>
            <a:off x="2677331" y="2472238"/>
            <a:ext cx="0" cy="365150"/>
          </a:xfrm>
          <a:custGeom>
            <a:avLst/>
            <a:gdLst/>
            <a:ahLst/>
            <a:cxnLst/>
            <a:rect l="l" t="t" r="r" b="b"/>
            <a:pathLst>
              <a:path h="365150">
                <a:moveTo>
                  <a:pt x="0" y="0"/>
                </a:moveTo>
                <a:lnTo>
                  <a:pt x="0" y="36515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69"/>
          <p:cNvSpPr/>
          <p:nvPr/>
        </p:nvSpPr>
        <p:spPr>
          <a:xfrm>
            <a:off x="8114235" y="2462231"/>
            <a:ext cx="0" cy="365264"/>
          </a:xfrm>
          <a:custGeom>
            <a:avLst/>
            <a:gdLst/>
            <a:ahLst/>
            <a:cxnLst/>
            <a:rect l="l" t="t" r="r" b="b"/>
            <a:pathLst>
              <a:path h="365264">
                <a:moveTo>
                  <a:pt x="0" y="0"/>
                </a:moveTo>
                <a:lnTo>
                  <a:pt x="0" y="36526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8703" y="3722642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" name="object 121"/>
          <p:cNvSpPr/>
          <p:nvPr/>
        </p:nvSpPr>
        <p:spPr>
          <a:xfrm>
            <a:off x="5653190" y="3728252"/>
            <a:ext cx="0" cy="365188"/>
          </a:xfrm>
          <a:custGeom>
            <a:avLst/>
            <a:gdLst/>
            <a:ahLst/>
            <a:cxnLst/>
            <a:rect l="l" t="t" r="r" b="b"/>
            <a:pathLst>
              <a:path h="365188">
                <a:moveTo>
                  <a:pt x="0" y="0"/>
                </a:moveTo>
                <a:lnTo>
                  <a:pt x="0" y="3651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21"/>
          <p:cNvSpPr/>
          <p:nvPr/>
        </p:nvSpPr>
        <p:spPr>
          <a:xfrm flipH="1">
            <a:off x="7512550" y="3722642"/>
            <a:ext cx="45719" cy="360040"/>
          </a:xfrm>
          <a:custGeom>
            <a:avLst/>
            <a:gdLst/>
            <a:ahLst/>
            <a:cxnLst/>
            <a:rect l="l" t="t" r="r" b="b"/>
            <a:pathLst>
              <a:path h="365188">
                <a:moveTo>
                  <a:pt x="0" y="0"/>
                </a:moveTo>
                <a:lnTo>
                  <a:pt x="0" y="3651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21"/>
          <p:cNvSpPr/>
          <p:nvPr/>
        </p:nvSpPr>
        <p:spPr>
          <a:xfrm>
            <a:off x="8108978" y="3729182"/>
            <a:ext cx="45719" cy="353500"/>
          </a:xfrm>
          <a:custGeom>
            <a:avLst/>
            <a:gdLst/>
            <a:ahLst/>
            <a:cxnLst/>
            <a:rect l="l" t="t" r="r" b="b"/>
            <a:pathLst>
              <a:path h="365188">
                <a:moveTo>
                  <a:pt x="0" y="0"/>
                </a:moveTo>
                <a:lnTo>
                  <a:pt x="0" y="3651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122"/>
          <p:cNvSpPr/>
          <p:nvPr/>
        </p:nvSpPr>
        <p:spPr>
          <a:xfrm>
            <a:off x="7562723" y="372264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122"/>
          <p:cNvSpPr/>
          <p:nvPr/>
        </p:nvSpPr>
        <p:spPr>
          <a:xfrm>
            <a:off x="7558269" y="408261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184"/>
          <p:cNvSpPr/>
          <p:nvPr/>
        </p:nvSpPr>
        <p:spPr>
          <a:xfrm>
            <a:off x="8106847" y="4996312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123"/>
          <p:cNvSpPr/>
          <p:nvPr/>
        </p:nvSpPr>
        <p:spPr>
          <a:xfrm>
            <a:off x="5120875" y="4974828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121"/>
          <p:cNvSpPr/>
          <p:nvPr/>
        </p:nvSpPr>
        <p:spPr>
          <a:xfrm>
            <a:off x="5124144" y="4979978"/>
            <a:ext cx="0" cy="365188"/>
          </a:xfrm>
          <a:custGeom>
            <a:avLst/>
            <a:gdLst/>
            <a:ahLst/>
            <a:cxnLst/>
            <a:rect l="l" t="t" r="r" b="b"/>
            <a:pathLst>
              <a:path h="365188">
                <a:moveTo>
                  <a:pt x="0" y="0"/>
                </a:moveTo>
                <a:lnTo>
                  <a:pt x="0" y="3651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121"/>
          <p:cNvSpPr/>
          <p:nvPr/>
        </p:nvSpPr>
        <p:spPr>
          <a:xfrm>
            <a:off x="5669244" y="4975298"/>
            <a:ext cx="0" cy="365188"/>
          </a:xfrm>
          <a:custGeom>
            <a:avLst/>
            <a:gdLst/>
            <a:ahLst/>
            <a:cxnLst/>
            <a:rect l="l" t="t" r="r" b="b"/>
            <a:pathLst>
              <a:path h="365188">
                <a:moveTo>
                  <a:pt x="0" y="0"/>
                </a:moveTo>
                <a:lnTo>
                  <a:pt x="0" y="3651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123"/>
          <p:cNvSpPr/>
          <p:nvPr/>
        </p:nvSpPr>
        <p:spPr>
          <a:xfrm>
            <a:off x="5125066" y="5346018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91"/>
          <p:cNvSpPr/>
          <p:nvPr/>
        </p:nvSpPr>
        <p:spPr>
          <a:xfrm>
            <a:off x="2676794" y="4990690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80"/>
          <p:cNvSpPr/>
          <p:nvPr/>
        </p:nvSpPr>
        <p:spPr>
          <a:xfrm>
            <a:off x="3205375" y="3727805"/>
            <a:ext cx="0" cy="365175"/>
          </a:xfrm>
          <a:custGeom>
            <a:avLst/>
            <a:gdLst/>
            <a:ahLst/>
            <a:cxnLst/>
            <a:rect l="l" t="t" r="r" b="b"/>
            <a:pathLst>
              <a:path h="365175">
                <a:moveTo>
                  <a:pt x="0" y="0"/>
                </a:moveTo>
                <a:lnTo>
                  <a:pt x="0" y="365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49"/>
          <p:cNvSpPr/>
          <p:nvPr/>
        </p:nvSpPr>
        <p:spPr>
          <a:xfrm>
            <a:off x="778175" y="4980438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/>
          <p:cNvSpPr/>
          <p:nvPr/>
        </p:nvSpPr>
        <p:spPr>
          <a:xfrm>
            <a:off x="1712640" y="5325014"/>
            <a:ext cx="532859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144688" y="532501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wider understanding of financial practices</a:t>
            </a:r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the world and furtherance of</a:t>
            </a:r>
          </a:p>
          <a:p>
            <a:pPr algn="just"/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compatibility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对全球财务实务融合与发展的更宽泛了解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1784648" y="2660718"/>
            <a:ext cx="532859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784648" y="277249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034" algn="just">
              <a:lnSpc>
                <a:spcPct val="100000"/>
              </a:lnSpc>
            </a:pPr>
            <a:r>
              <a:rPr lang="en-US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omotion of ethical and best 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pra</a:t>
            </a:r>
            <a:r>
              <a:rPr lang="en-US" spc="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ti</a:t>
            </a:r>
            <a:r>
              <a:rPr lang="en-US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lang="en-US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financial</a:t>
            </a:r>
            <a:r>
              <a:rPr lang="en-US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anagement th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oughout the 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orld</a:t>
            </a:r>
          </a:p>
          <a:p>
            <a:pPr marL="407034" algn="just">
              <a:lnSpc>
                <a:spcPct val="100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财务管理道德准则与最佳实务的提升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2864768" y="4005064"/>
            <a:ext cx="532859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915172" y="42591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Networking opportunities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人脉资源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864768" y="1484784"/>
            <a:ext cx="532859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28464" y="332656"/>
            <a:ext cx="957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BENEFITS OF JOINING IAFEI?</a:t>
            </a:r>
          </a:p>
          <a:p>
            <a:r>
              <a:rPr lang="zh-CN" altLang="en-US" sz="2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加入国际财联可以获得什么？</a:t>
            </a:r>
            <a:endParaRPr lang="it-IT" sz="2000" b="1" spc="-1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5"/>
          <p:cNvSpPr/>
          <p:nvPr/>
        </p:nvSpPr>
        <p:spPr>
          <a:xfrm>
            <a:off x="7874251" y="3521680"/>
            <a:ext cx="1903285" cy="1839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1"/>
          <p:cNvSpPr/>
          <p:nvPr/>
        </p:nvSpPr>
        <p:spPr>
          <a:xfrm>
            <a:off x="217117" y="4780704"/>
            <a:ext cx="1927571" cy="186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4"/>
          <p:cNvSpPr/>
          <p:nvPr/>
        </p:nvSpPr>
        <p:spPr>
          <a:xfrm>
            <a:off x="217084" y="2141785"/>
            <a:ext cx="1927571" cy="186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7"/>
          <p:cNvSpPr/>
          <p:nvPr/>
        </p:nvSpPr>
        <p:spPr>
          <a:xfrm>
            <a:off x="7794559" y="1014080"/>
            <a:ext cx="1927582" cy="186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936776" y="148478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Oppo</a:t>
            </a:r>
            <a:r>
              <a:rPr lang="en-US" spc="4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tunities </a:t>
            </a:r>
            <a:r>
              <a:rPr lang="en-US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 institutional sponsorship </a:t>
            </a:r>
          </a:p>
          <a:p>
            <a:pPr algn="just"/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speakershi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engagement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ke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lang="en-US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ents </a:t>
            </a:r>
          </a:p>
          <a:p>
            <a:pPr algn="just"/>
            <a:r>
              <a:rPr lang="en-US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 CFOs a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ound the </a:t>
            </a:r>
            <a:r>
              <a:rPr lang="en-US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orld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大会演讲、商业赞助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464" y="332656"/>
            <a:ext cx="9577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ACTIVITIES OF IAFEI? </a:t>
            </a:r>
            <a:r>
              <a:rPr lang="zh-CN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开展活动</a:t>
            </a: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6105128" y="1628815"/>
            <a:ext cx="3555958" cy="3865610"/>
          </a:xfrm>
          <a:custGeom>
            <a:avLst/>
            <a:gdLst/>
            <a:ahLst/>
            <a:cxnLst/>
            <a:rect l="l" t="t" r="r" b="b"/>
            <a:pathLst>
              <a:path w="3869258" h="4206192">
                <a:moveTo>
                  <a:pt x="3869258" y="4079210"/>
                </a:moveTo>
                <a:lnTo>
                  <a:pt x="3869240" y="124880"/>
                </a:lnTo>
                <a:lnTo>
                  <a:pt x="3861282" y="82792"/>
                </a:lnTo>
                <a:lnTo>
                  <a:pt x="3840559" y="46800"/>
                </a:lnTo>
                <a:lnTo>
                  <a:pt x="3809618" y="19449"/>
                </a:lnTo>
                <a:lnTo>
                  <a:pt x="3771005" y="3286"/>
                </a:lnTo>
                <a:lnTo>
                  <a:pt x="124897" y="0"/>
                </a:lnTo>
                <a:lnTo>
                  <a:pt x="110348" y="1077"/>
                </a:lnTo>
                <a:lnTo>
                  <a:pt x="70009" y="13573"/>
                </a:lnTo>
                <a:lnTo>
                  <a:pt x="36614" y="37985"/>
                </a:lnTo>
                <a:lnTo>
                  <a:pt x="12710" y="71766"/>
                </a:lnTo>
                <a:lnTo>
                  <a:pt x="841" y="112371"/>
                </a:lnTo>
                <a:lnTo>
                  <a:pt x="0" y="126982"/>
                </a:lnTo>
                <a:lnTo>
                  <a:pt x="17" y="4081312"/>
                </a:lnTo>
                <a:lnTo>
                  <a:pt x="7976" y="4123400"/>
                </a:lnTo>
                <a:lnTo>
                  <a:pt x="28698" y="4159392"/>
                </a:lnTo>
                <a:lnTo>
                  <a:pt x="59639" y="4186743"/>
                </a:lnTo>
                <a:lnTo>
                  <a:pt x="98252" y="4202906"/>
                </a:lnTo>
                <a:lnTo>
                  <a:pt x="3744360" y="4206192"/>
                </a:lnTo>
                <a:lnTo>
                  <a:pt x="3758909" y="4205115"/>
                </a:lnTo>
                <a:lnTo>
                  <a:pt x="3799248" y="4192618"/>
                </a:lnTo>
                <a:lnTo>
                  <a:pt x="3832643" y="4168207"/>
                </a:lnTo>
                <a:lnTo>
                  <a:pt x="3856547" y="4134425"/>
                </a:lnTo>
                <a:lnTo>
                  <a:pt x="3868416" y="4093821"/>
                </a:lnTo>
                <a:lnTo>
                  <a:pt x="3869258" y="407921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 txBox="1"/>
          <p:nvPr/>
        </p:nvSpPr>
        <p:spPr>
          <a:xfrm>
            <a:off x="6249144" y="2491248"/>
            <a:ext cx="3401251" cy="1974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IAFEI</a:t>
            </a:r>
            <a:r>
              <a:rPr sz="1700" spc="-7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1700" spc="-7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orld </a:t>
            </a:r>
            <a:r>
              <a:rPr sz="17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on</a:t>
            </a:r>
            <a:r>
              <a:rPr sz="17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</a:t>
            </a:r>
            <a:r>
              <a:rPr sz="17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ess</a:t>
            </a:r>
            <a:endParaRPr sz="17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>
              <a:lnSpc>
                <a:spcPts val="1400"/>
              </a:lnSpc>
            </a:pPr>
            <a:endParaRPr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>
              <a:lnSpc>
                <a:spcPct val="100000"/>
              </a:lnSpc>
            </a:pPr>
            <a:r>
              <a:rPr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Re</a:t>
            </a:r>
            <a:r>
              <a:rPr sz="17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ional </a:t>
            </a:r>
            <a:r>
              <a:rPr sz="17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sian </a:t>
            </a:r>
            <a:r>
              <a:rPr sz="17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on</a:t>
            </a:r>
            <a:r>
              <a:rPr sz="17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17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en</a:t>
            </a:r>
            <a:r>
              <a:rPr sz="17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endParaRPr lang="en-US" sz="1700" spc="0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12700">
              <a:lnSpc>
                <a:spcPct val="200000"/>
              </a:lnSpc>
            </a:pPr>
            <a:r>
              <a:rPr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IAFEI Qua</a:t>
            </a:r>
            <a:r>
              <a:rPr sz="1700" spc="4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17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erly and Special Issues</a:t>
            </a:r>
            <a:endParaRPr lang="en-US" sz="1700" spc="0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12700">
              <a:lnSpc>
                <a:spcPct val="200000"/>
              </a:lnSpc>
            </a:pPr>
            <a:r>
              <a:rPr sz="1700" spc="-14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echnical</a:t>
            </a:r>
            <a:r>
              <a:rPr sz="1700" spc="-7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1700" spc="-7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</a:t>
            </a:r>
            <a:r>
              <a:rPr sz="1700" spc="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k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ing </a:t>
            </a:r>
            <a:r>
              <a:rPr sz="17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ommit</a:t>
            </a:r>
            <a:r>
              <a:rPr sz="17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17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ees</a:t>
            </a:r>
            <a:endParaRPr lang="en-US" sz="1700" spc="0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marL="12700" marR="12700">
              <a:lnSpc>
                <a:spcPct val="200000"/>
              </a:lnSpc>
            </a:pPr>
            <a:r>
              <a:rPr lang="zh-CN" alt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世界大会、亚洲峰会、电子季刊和特刊、专业委员会</a:t>
            </a:r>
            <a:endParaRPr lang="en-US" sz="1700" spc="0" dirty="0" smtClean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sp>
        <p:nvSpPr>
          <p:cNvPr id="7" name="object 12"/>
          <p:cNvSpPr/>
          <p:nvPr/>
        </p:nvSpPr>
        <p:spPr>
          <a:xfrm>
            <a:off x="272480" y="1628800"/>
            <a:ext cx="5929203" cy="3865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/>
          <p:nvPr/>
        </p:nvSpPr>
        <p:spPr>
          <a:xfrm>
            <a:off x="22548" y="1315776"/>
            <a:ext cx="8083296" cy="253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8099748" y="1311948"/>
            <a:ext cx="1795272" cy="295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22548" y="3844328"/>
            <a:ext cx="808329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213048" y="1493576"/>
            <a:ext cx="9414929" cy="2511488"/>
          </a:xfrm>
          <a:custGeom>
            <a:avLst/>
            <a:gdLst/>
            <a:ahLst/>
            <a:cxnLst/>
            <a:rect l="l" t="t" r="r" b="b"/>
            <a:pathLst>
              <a:path w="9414929" h="2511488">
                <a:moveTo>
                  <a:pt x="0" y="0"/>
                </a:moveTo>
                <a:lnTo>
                  <a:pt x="0" y="2511488"/>
                </a:lnTo>
                <a:lnTo>
                  <a:pt x="9414929" y="2511488"/>
                </a:lnTo>
                <a:lnTo>
                  <a:pt x="94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120327" y="4149080"/>
            <a:ext cx="9513193" cy="20162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</a:pPr>
            <a:r>
              <a:rPr sz="2600" dirty="0" smtClean="0">
                <a:solidFill>
                  <a:srgbClr val="F16522"/>
                </a:solidFill>
                <a:cs typeface="Myriad Pro"/>
              </a:rPr>
              <a:t>IAFEI</a:t>
            </a:r>
            <a:r>
              <a:rPr sz="2600" spc="-95" dirty="0" smtClean="0">
                <a:solidFill>
                  <a:srgbClr val="F16522"/>
                </a:solidFill>
                <a:cs typeface="Myriad Pro"/>
              </a:rPr>
              <a:t> </a:t>
            </a:r>
            <a:r>
              <a:rPr sz="2600" spc="-90" dirty="0" smtClean="0">
                <a:solidFill>
                  <a:srgbClr val="F16522"/>
                </a:solidFill>
                <a:cs typeface="Myriad Pro"/>
              </a:rPr>
              <a:t>W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orld </a:t>
            </a:r>
            <a:r>
              <a:rPr sz="2600" spc="-30" dirty="0" smtClean="0">
                <a:solidFill>
                  <a:srgbClr val="F16522"/>
                </a:solidFill>
                <a:cs typeface="Myriad Pro"/>
              </a:rPr>
              <a:t>C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on</a:t>
            </a:r>
            <a:r>
              <a:rPr sz="2600" spc="-20" dirty="0" smtClean="0">
                <a:solidFill>
                  <a:srgbClr val="F16522"/>
                </a:solidFill>
                <a:cs typeface="Myriad Pro"/>
              </a:rPr>
              <a:t>g</a:t>
            </a:r>
            <a:r>
              <a:rPr sz="2600" spc="-30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ess</a:t>
            </a:r>
            <a:r>
              <a:rPr lang="en-US" sz="2600" spc="0" dirty="0" smtClean="0">
                <a:solidFill>
                  <a:srgbClr val="F16522"/>
                </a:solidFill>
                <a:cs typeface="Myriad Pro"/>
              </a:rPr>
              <a:t> </a:t>
            </a:r>
            <a:r>
              <a:rPr lang="zh-CN" altLang="en-US" sz="2600" spc="0" dirty="0" smtClean="0">
                <a:solidFill>
                  <a:srgbClr val="F16522"/>
                </a:solidFill>
                <a:cs typeface="Myriad Pro"/>
              </a:rPr>
              <a:t>国际财联世界大会</a:t>
            </a:r>
            <a:endParaRPr sz="2600" dirty="0">
              <a:cs typeface="Myriad Pro"/>
            </a:endParaRPr>
          </a:p>
          <a:p>
            <a:pPr marL="12700" marR="12700" algn="just">
              <a:lnSpc>
                <a:spcPts val="2760"/>
              </a:lnSpc>
              <a:spcBef>
                <a:spcPts val="30"/>
              </a:spcBef>
            </a:pP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annua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gani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z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b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 a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hos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institu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whe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financial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300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ecuti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f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m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al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th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rl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pa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ticipa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discussion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opics an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300" spc="-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x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chang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idea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elatin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th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CFO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on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th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cur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globa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situation.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00472" y="353522"/>
            <a:ext cx="9705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ACTIVITIES OF IAFEI?</a:t>
            </a:r>
            <a:r>
              <a:rPr lang="zh-CN" alt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开展活动</a:t>
            </a:r>
            <a:endParaRPr lang="it-IT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marketing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034" y="1527878"/>
            <a:ext cx="8072494" cy="247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464" y="353522"/>
            <a:ext cx="9577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ACTIVITIES OF IAFEI?</a:t>
            </a:r>
            <a:r>
              <a:rPr lang="zh-CN" alt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开展活动</a:t>
            </a:r>
            <a:endParaRPr lang="it-IT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9"/>
          <p:cNvSpPr/>
          <p:nvPr/>
        </p:nvSpPr>
        <p:spPr>
          <a:xfrm>
            <a:off x="50141" y="1268760"/>
            <a:ext cx="9872472" cy="2706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240641" y="1459260"/>
            <a:ext cx="9414929" cy="2247773"/>
          </a:xfrm>
          <a:custGeom>
            <a:avLst/>
            <a:gdLst/>
            <a:ahLst/>
            <a:cxnLst/>
            <a:rect l="l" t="t" r="r" b="b"/>
            <a:pathLst>
              <a:path w="9414929" h="2247773">
                <a:moveTo>
                  <a:pt x="0" y="0"/>
                </a:moveTo>
                <a:lnTo>
                  <a:pt x="0" y="2247773"/>
                </a:lnTo>
                <a:lnTo>
                  <a:pt x="9414929" y="2247772"/>
                </a:lnTo>
                <a:lnTo>
                  <a:pt x="941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1"/>
          <p:cNvSpPr txBox="1"/>
          <p:nvPr/>
        </p:nvSpPr>
        <p:spPr>
          <a:xfrm>
            <a:off x="225990" y="4391169"/>
            <a:ext cx="9407530" cy="1455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</a:pPr>
            <a:r>
              <a:rPr sz="2600" dirty="0" smtClean="0">
                <a:solidFill>
                  <a:srgbClr val="F16522"/>
                </a:solidFill>
                <a:cs typeface="Myriad Pro"/>
              </a:rPr>
              <a:t>IAFEI Re</a:t>
            </a:r>
            <a:r>
              <a:rPr sz="2600" spc="-20" dirty="0" smtClean="0">
                <a:solidFill>
                  <a:srgbClr val="F16522"/>
                </a:solidFill>
                <a:cs typeface="Myriad Pro"/>
              </a:rPr>
              <a:t>g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ional </a:t>
            </a:r>
            <a:r>
              <a:rPr sz="2600" spc="-20" dirty="0" smtClean="0">
                <a:solidFill>
                  <a:srgbClr val="F16522"/>
                </a:solidFill>
                <a:cs typeface="Myriad Pro"/>
              </a:rPr>
              <a:t>A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sian </a:t>
            </a:r>
            <a:r>
              <a:rPr sz="2600" spc="-30" dirty="0" smtClean="0">
                <a:solidFill>
                  <a:srgbClr val="F16522"/>
                </a:solidFill>
                <a:cs typeface="Myriad Pro"/>
              </a:rPr>
              <a:t>C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on</a:t>
            </a:r>
            <a:r>
              <a:rPr sz="2600" spc="-35" dirty="0" smtClean="0">
                <a:solidFill>
                  <a:srgbClr val="F16522"/>
                </a:solidFill>
                <a:cs typeface="Myriad Pro"/>
              </a:rPr>
              <a:t>f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e</a:t>
            </a:r>
            <a:r>
              <a:rPr sz="2600" spc="-30" dirty="0" smtClean="0">
                <a:solidFill>
                  <a:srgbClr val="F16522"/>
                </a:solidFill>
                <a:cs typeface="Myriad Pro"/>
              </a:rPr>
              <a:t>r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en</a:t>
            </a:r>
            <a:r>
              <a:rPr sz="2600" spc="-20" dirty="0" smtClean="0">
                <a:solidFill>
                  <a:srgbClr val="F16522"/>
                </a:solidFill>
                <a:cs typeface="Myriad Pro"/>
              </a:rPr>
              <a:t>c</a:t>
            </a:r>
            <a:r>
              <a:rPr sz="2600" spc="0" dirty="0" smtClean="0">
                <a:solidFill>
                  <a:srgbClr val="F16522"/>
                </a:solidFill>
                <a:cs typeface="Myriad Pro"/>
              </a:rPr>
              <a:t>e</a:t>
            </a:r>
            <a:r>
              <a:rPr lang="en-US" sz="2600" spc="0" dirty="0" smtClean="0">
                <a:solidFill>
                  <a:srgbClr val="F16522"/>
                </a:solidFill>
                <a:cs typeface="Myriad Pro"/>
              </a:rPr>
              <a:t> </a:t>
            </a:r>
            <a:r>
              <a:rPr lang="zh-CN" altLang="en-US" sz="2600" spc="0" dirty="0" smtClean="0">
                <a:solidFill>
                  <a:srgbClr val="F16522"/>
                </a:solidFill>
                <a:cs typeface="Myriad Pro"/>
              </a:rPr>
              <a:t>国际财联亚洲峰会</a:t>
            </a:r>
            <a:endParaRPr sz="2600" dirty="0">
              <a:cs typeface="Myriad Pro"/>
            </a:endParaRPr>
          </a:p>
          <a:p>
            <a:pPr marL="12700" marR="12700">
              <a:lnSpc>
                <a:spcPts val="2760"/>
              </a:lnSpc>
              <a:spcBef>
                <a:spcPts val="30"/>
              </a:spcBef>
            </a:pP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annua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l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v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o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gani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z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b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y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(an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)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sia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institu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e(s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)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 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p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omo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 sharing of local and in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ernational experien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s</a:t>
            </a:r>
            <a:r>
              <a:rPr sz="23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k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ill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 </a:t>
            </a:r>
            <a:r>
              <a:rPr sz="23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k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wledge and in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ormation among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sian CFO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</p:txBody>
      </p:sp>
      <p:pic>
        <p:nvPicPr>
          <p:cNvPr id="9" name="Picture 8" descr="yaguchi.jpg"/>
          <p:cNvPicPr>
            <a:picLocks noChangeAspect="1"/>
          </p:cNvPicPr>
          <p:nvPr/>
        </p:nvPicPr>
        <p:blipFill>
          <a:blip r:embed="rId3" cstate="print"/>
          <a:srcRect b="3224"/>
          <a:stretch>
            <a:fillRect/>
          </a:stretch>
        </p:blipFill>
        <p:spPr>
          <a:xfrm>
            <a:off x="309530" y="1498657"/>
            <a:ext cx="9286940" cy="214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464" y="353522"/>
            <a:ext cx="9777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ACTIVITIES OF IAFEI?</a:t>
            </a:r>
            <a:r>
              <a:rPr lang="zh-CN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开展活动</a:t>
            </a:r>
            <a:endParaRPr lang="it-IT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200472" y="1323175"/>
            <a:ext cx="9705528" cy="425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</a:pPr>
            <a:r>
              <a:rPr sz="2600" dirty="0" smtClean="0">
                <a:solidFill>
                  <a:srgbClr val="F16522"/>
                </a:solidFill>
                <a:latin typeface="+mj-lt"/>
                <a:cs typeface="Myriad Pro"/>
              </a:rPr>
              <a:t>IAFEI Qua</a:t>
            </a:r>
            <a:r>
              <a:rPr sz="2600" spc="60" dirty="0" smtClean="0">
                <a:solidFill>
                  <a:srgbClr val="F16522"/>
                </a:solidFill>
                <a:latin typeface="+mj-lt"/>
                <a:cs typeface="Myriad Pro"/>
              </a:rPr>
              <a:t>r</a:t>
            </a:r>
            <a:r>
              <a:rPr sz="2600" spc="-20" dirty="0" smtClean="0">
                <a:solidFill>
                  <a:srgbClr val="F16522"/>
                </a:solidFill>
                <a:latin typeface="+mj-lt"/>
                <a:cs typeface="Myriad Pro"/>
              </a:rPr>
              <a:t>t</a:t>
            </a:r>
            <a:r>
              <a:rPr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erly &amp; Special Issues</a:t>
            </a:r>
            <a:r>
              <a:rPr lang="zh-CN" altLang="en-US" sz="2600" spc="0" dirty="0" smtClean="0">
                <a:solidFill>
                  <a:srgbClr val="F16522"/>
                </a:solidFill>
                <a:latin typeface="+mj-lt"/>
                <a:cs typeface="Myriad Pro"/>
              </a:rPr>
              <a:t>国际财联电子季刊和特刊</a:t>
            </a:r>
            <a:endParaRPr sz="2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yriad Pro"/>
            </a:endParaRPr>
          </a:p>
          <a:p>
            <a:pPr marL="12700" marR="3309620">
              <a:lnSpc>
                <a:spcPts val="2760"/>
              </a:lnSpc>
              <a:spcBef>
                <a:spcPts val="30"/>
              </a:spcBef>
            </a:pP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he ele</a:t>
            </a:r>
            <a:r>
              <a:rPr sz="2300" spc="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onic p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essional journal of</a:t>
            </a:r>
            <a:r>
              <a:rPr lang="it-IT"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IAFEI 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eleased qua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erly</a:t>
            </a:r>
            <a:r>
              <a:rPr lang="it-IT"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>
              <a:lnSpc>
                <a:spcPts val="650"/>
              </a:lnSpc>
              <a:spcBef>
                <a:spcPts val="17"/>
              </a:spcBef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2943860">
              <a:lnSpc>
                <a:spcPct val="100000"/>
              </a:lnSpc>
            </a:pP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A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ticle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includ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ntribution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f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m</a:t>
            </a:r>
            <a:r>
              <a:rPr sz="23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member 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institu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s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,</a:t>
            </a:r>
            <a:r>
              <a:rPr sz="2300" spc="-9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16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echnical</a:t>
            </a:r>
            <a:r>
              <a:rPr sz="2300" spc="-8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 </a:t>
            </a:r>
            <a:r>
              <a:rPr sz="2300" spc="-8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</a:t>
            </a:r>
            <a:r>
              <a:rPr sz="23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k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ing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ommit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ees and other 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financial sou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c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</a:t>
            </a:r>
            <a:r>
              <a:rPr lang="it-IT"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>
              <a:lnSpc>
                <a:spcPts val="750"/>
              </a:lnSpc>
              <a:spcBef>
                <a:spcPts val="9"/>
              </a:spcBef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3435350">
              <a:lnSpc>
                <a:spcPct val="100000"/>
              </a:lnSpc>
            </a:pPr>
            <a:r>
              <a:rPr sz="2300" spc="3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ed 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 all member institu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es and their members 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f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or f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ee</a:t>
            </a:r>
            <a:r>
              <a:rPr lang="it-IT"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cs typeface="Myriad Pro"/>
            </a:endParaRPr>
          </a:p>
          <a:p>
            <a:pPr algn="just">
              <a:lnSpc>
                <a:spcPts val="750"/>
              </a:lnSpc>
              <a:spcBef>
                <a:spcPts val="10"/>
              </a:spcBef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1000"/>
              </a:lnSpc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algn="just">
              <a:lnSpc>
                <a:spcPct val="100000"/>
              </a:lnSpc>
            </a:pPr>
            <a:r>
              <a:rPr sz="2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D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wnloadable f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om the IAFEI </a:t>
            </a:r>
            <a:r>
              <a:rPr sz="23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w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ebsi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/>
              </a:rPr>
              <a:t>e at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 </a:t>
            </a:r>
            <a:r>
              <a:rPr sz="2300" spc="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ww</a:t>
            </a:r>
            <a:r>
              <a:rPr sz="2300" spc="-9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w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.ia</a:t>
            </a:r>
            <a:r>
              <a:rPr sz="23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f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ei.o</a:t>
            </a:r>
            <a:r>
              <a:rPr sz="23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r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g/qua</a:t>
            </a:r>
            <a:r>
              <a:rPr sz="2300" spc="5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r</a:t>
            </a:r>
            <a:r>
              <a:rPr sz="23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t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erl</a:t>
            </a:r>
            <a:r>
              <a:rPr sz="2300" spc="-9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y</a:t>
            </a:r>
            <a:r>
              <a:rPr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  <a:hlinkClick r:id="rId2"/>
              </a:rPr>
              <a:t>.html</a:t>
            </a:r>
            <a:r>
              <a:rPr lang="it-IT" sz="23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.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8" name="object 15"/>
          <p:cNvSpPr/>
          <p:nvPr/>
        </p:nvSpPr>
        <p:spPr>
          <a:xfrm>
            <a:off x="7138736" y="1670989"/>
            <a:ext cx="2638800" cy="319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932</Words>
  <Application>Microsoft Office PowerPoint</Application>
  <PresentationFormat>A4 纸张(210x297 毫米)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Tema di Office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Area Presidents地区主席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Venuto Sabina</dc:creator>
  <cp:lastModifiedBy>User</cp:lastModifiedBy>
  <cp:revision>168</cp:revision>
  <dcterms:created xsi:type="dcterms:W3CDTF">2014-01-06T22:24:10Z</dcterms:created>
  <dcterms:modified xsi:type="dcterms:W3CDTF">2014-03-06T06:07:17Z</dcterms:modified>
</cp:coreProperties>
</file>